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8"/>
  </p:notesMasterIdLst>
  <p:sldIdLst>
    <p:sldId id="256" r:id="rId2"/>
    <p:sldId id="258" r:id="rId3"/>
    <p:sldId id="315" r:id="rId4"/>
    <p:sldId id="281" r:id="rId5"/>
    <p:sldId id="310" r:id="rId6"/>
    <p:sldId id="311" r:id="rId7"/>
    <p:sldId id="312" r:id="rId8"/>
    <p:sldId id="282" r:id="rId9"/>
    <p:sldId id="283" r:id="rId10"/>
    <p:sldId id="284" r:id="rId11"/>
    <p:sldId id="314" r:id="rId12"/>
    <p:sldId id="300" r:id="rId13"/>
    <p:sldId id="285" r:id="rId14"/>
    <p:sldId id="286" r:id="rId15"/>
    <p:sldId id="287" r:id="rId16"/>
    <p:sldId id="288" r:id="rId17"/>
    <p:sldId id="301" r:id="rId18"/>
    <p:sldId id="302" r:id="rId19"/>
    <p:sldId id="303" r:id="rId20"/>
    <p:sldId id="289" r:id="rId21"/>
    <p:sldId id="319" r:id="rId22"/>
    <p:sldId id="320" r:id="rId23"/>
    <p:sldId id="321" r:id="rId24"/>
    <p:sldId id="292" r:id="rId25"/>
    <p:sldId id="293" r:id="rId26"/>
    <p:sldId id="294" r:id="rId27"/>
    <p:sldId id="295" r:id="rId28"/>
    <p:sldId id="322" r:id="rId29"/>
    <p:sldId id="318" r:id="rId30"/>
    <p:sldId id="296" r:id="rId31"/>
    <p:sldId id="316" r:id="rId32"/>
    <p:sldId id="306" r:id="rId33"/>
    <p:sldId id="297" r:id="rId34"/>
    <p:sldId id="307" r:id="rId35"/>
    <p:sldId id="308" r:id="rId36"/>
    <p:sldId id="309" r:id="rId37"/>
  </p:sldIdLst>
  <p:sldSz cx="9144000" cy="6858000" type="screen4x3"/>
  <p:notesSz cx="6858000" cy="9144000"/>
  <p:embeddedFontLst>
    <p:embeddedFont>
      <p:font typeface="Cambria Math" panose="02040503050406030204" pitchFamily="18" charset="0"/>
      <p:regular r:id="rId39"/>
    </p:embeddedFont>
    <p:embeddedFont>
      <p:font typeface="Calibri Light" panose="020F0302020204030204" pitchFamily="34" charset="0"/>
      <p:regular r:id="rId40"/>
      <p:italic r:id="rId41"/>
    </p:embeddedFont>
    <p:embeddedFont>
      <p:font typeface="Calibri" panose="020F0502020204030204" pitchFamily="34" charset="0"/>
      <p:regular r:id="rId42"/>
      <p:bold r:id="rId43"/>
      <p:italic r:id="rId44"/>
      <p:boldItalic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3" autoAdjust="0"/>
    <p:restoredTop sz="91261" autoAdjust="0"/>
  </p:normalViewPr>
  <p:slideViewPr>
    <p:cSldViewPr snapToGrid="0">
      <p:cViewPr varScale="1">
        <p:scale>
          <a:sx n="111" d="100"/>
          <a:sy n="111" d="100"/>
        </p:scale>
        <p:origin x="1410"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213CD-0D21-4BAF-BED2-F79CE5D3F142}" type="datetimeFigureOut">
              <a:rPr lang="zh-CN" altLang="en-US" smtClean="0"/>
              <a:t>2014/6/7 Saturday</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FD0D1A-6C40-452D-8EE8-34C268B3B9D4}" type="slidenum">
              <a:rPr lang="zh-CN" altLang="en-US" smtClean="0"/>
              <a:t>‹#›</a:t>
            </a:fld>
            <a:endParaRPr lang="zh-CN" altLang="en-US"/>
          </a:p>
        </p:txBody>
      </p:sp>
    </p:spTree>
    <p:extLst>
      <p:ext uri="{BB962C8B-B14F-4D97-AF65-F5344CB8AC3E}">
        <p14:creationId xmlns:p14="http://schemas.microsoft.com/office/powerpoint/2010/main" val="1201627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Hello, everyone,</a:t>
            </a:r>
            <a:r>
              <a:rPr lang="en-US" altLang="zh-CN" baseline="0" dirty="0" smtClean="0"/>
              <a:t> the topic of my presentation is the “</a:t>
            </a:r>
            <a:r>
              <a:rPr lang="en-US" altLang="zh-CN" sz="1200" b="1" dirty="0" smtClean="0">
                <a:latin typeface="Times New Roman" panose="02020603050405020304" pitchFamily="18" charset="0"/>
                <a:cs typeface="Times New Roman" panose="02020603050405020304" pitchFamily="18" charset="0"/>
              </a:rPr>
              <a:t>Parallelized 4D Structure, Shape, and Motion Reconstruction of Vessels </a:t>
            </a:r>
            <a:br>
              <a:rPr lang="en-US" altLang="zh-CN" sz="1200" b="1" dirty="0" smtClean="0">
                <a:latin typeface="Times New Roman" panose="02020603050405020304" pitchFamily="18" charset="0"/>
                <a:cs typeface="Times New Roman" panose="02020603050405020304" pitchFamily="18" charset="0"/>
              </a:rPr>
            </a:br>
            <a:r>
              <a:rPr lang="en-US" altLang="zh-CN" sz="1200" b="1" dirty="0" smtClean="0">
                <a:latin typeface="Times New Roman" panose="02020603050405020304" pitchFamily="18" charset="0"/>
                <a:cs typeface="Times New Roman" panose="02020603050405020304" pitchFamily="18" charset="0"/>
              </a:rPr>
              <a:t>from </a:t>
            </a:r>
            <a:r>
              <a:rPr lang="en-US" altLang="zh-CN" sz="1200" b="1" dirty="0" err="1" smtClean="0">
                <a:latin typeface="Times New Roman" panose="02020603050405020304" pitchFamily="18" charset="0"/>
                <a:cs typeface="Times New Roman" panose="02020603050405020304" pitchFamily="18" charset="0"/>
              </a:rPr>
              <a:t>Multiview</a:t>
            </a:r>
            <a:r>
              <a:rPr lang="en-US" altLang="zh-CN" sz="1200" b="1" dirty="0" smtClean="0">
                <a:latin typeface="Times New Roman" panose="02020603050405020304" pitchFamily="18" charset="0"/>
                <a:cs typeface="Times New Roman" panose="02020603050405020304" pitchFamily="18" charset="0"/>
              </a:rPr>
              <a:t> X-Ray Angiograms</a:t>
            </a:r>
            <a:r>
              <a:rPr lang="en-US" altLang="zh-CN" baseline="0" dirty="0" smtClean="0"/>
              <a:t>”. I am Xinglong </a:t>
            </a:r>
            <a:r>
              <a:rPr lang="en-US" altLang="zh-CN" baseline="0" dirty="0" err="1" smtClean="0"/>
              <a:t>liu</a:t>
            </a:r>
            <a:r>
              <a:rPr lang="en-US" altLang="zh-CN" baseline="0" dirty="0" smtClean="0"/>
              <a:t> , from </a:t>
            </a:r>
            <a:r>
              <a:rPr lang="en-US" altLang="zh-CN" baseline="0" dirty="0" err="1" smtClean="0"/>
              <a:t>beihang</a:t>
            </a:r>
            <a:r>
              <a:rPr lang="en-US" altLang="zh-CN" baseline="0" dirty="0" smtClean="0"/>
              <a:t> university.</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a:t>
            </a:fld>
            <a:endParaRPr lang="zh-CN" altLang="en-US"/>
          </a:p>
        </p:txBody>
      </p:sp>
    </p:spTree>
    <p:extLst>
      <p:ext uri="{BB962C8B-B14F-4D97-AF65-F5344CB8AC3E}">
        <p14:creationId xmlns:p14="http://schemas.microsoft.com/office/powerpoint/2010/main" val="183264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next, I</a:t>
            </a:r>
            <a:r>
              <a:rPr lang="en-US" altLang="zh-CN" baseline="0" dirty="0" smtClean="0"/>
              <a:t> will introduce the algorithms in our research.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10</a:t>
            </a:fld>
            <a:endParaRPr lang="zh-CN" altLang="en-US"/>
          </a:p>
        </p:txBody>
      </p:sp>
    </p:spTree>
    <p:extLst>
      <p:ext uri="{BB962C8B-B14F-4D97-AF65-F5344CB8AC3E}">
        <p14:creationId xmlns:p14="http://schemas.microsoft.com/office/powerpoint/2010/main" val="254879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lnSpc>
                <a:spcPct val="200000"/>
              </a:lnSpc>
              <a:buAutoNum type="arabicPeriod"/>
            </a:pPr>
            <a:r>
              <a:rPr lang="en-US" altLang="zh-CN" dirty="0" smtClean="0"/>
              <a:t>First of all,</a:t>
            </a:r>
            <a:r>
              <a:rPr lang="en-US" altLang="zh-CN" baseline="0" dirty="0" smtClean="0"/>
              <a:t> we will start with the pipeline of our method.</a:t>
            </a:r>
            <a:r>
              <a:rPr lang="en-US" altLang="zh-CN" dirty="0" smtClean="0"/>
              <a:t> This is an overview of our whole processing</a:t>
            </a:r>
            <a:r>
              <a:rPr lang="en-US" altLang="zh-CN" baseline="0" dirty="0" smtClean="0"/>
              <a:t> steps.</a:t>
            </a:r>
          </a:p>
          <a:p>
            <a:pPr marL="228600" indent="-228600">
              <a:lnSpc>
                <a:spcPct val="200000"/>
              </a:lnSpc>
              <a:buAutoNum type="arabicPeriod"/>
            </a:pPr>
            <a:r>
              <a:rPr lang="en-US" altLang="zh-CN" baseline="0" dirty="0" smtClean="0"/>
              <a:t>Let’s see Inner frame K+1, it is an static reconstruction, and between frame K to frame k+1, it is dynamic reconstruction or the so-called motion reconstruction considering the prior results as the ground truth. </a:t>
            </a:r>
          </a:p>
          <a:p>
            <a:pPr marL="228600" indent="-228600">
              <a:lnSpc>
                <a:spcPct val="200000"/>
              </a:lnSpc>
              <a:buAutoNum type="arabicPeriod"/>
            </a:pPr>
            <a:r>
              <a:rPr lang="en-US" altLang="zh-CN" baseline="0" dirty="0" smtClean="0"/>
              <a:t>It is based on the assumption that motion between frames is slight with no severe deformations. </a:t>
            </a:r>
          </a:p>
          <a:p>
            <a:pPr marL="228600" indent="-228600">
              <a:lnSpc>
                <a:spcPct val="200000"/>
              </a:lnSpc>
              <a:buAutoNum type="arabicPeriod"/>
            </a:pPr>
            <a:r>
              <a:rPr lang="en-US" altLang="zh-CN" baseline="0" dirty="0" smtClean="0"/>
              <a:t>According to the flowchart we present, there are majorly three aspects in our computation model, the preprocessing step, the static reconstruction step and the dynamic reconstruction step. We will introduce them one by one.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11</a:t>
            </a:fld>
            <a:endParaRPr lang="zh-CN" altLang="en-US"/>
          </a:p>
        </p:txBody>
      </p:sp>
    </p:spTree>
    <p:extLst>
      <p:ext uri="{BB962C8B-B14F-4D97-AF65-F5344CB8AC3E}">
        <p14:creationId xmlns:p14="http://schemas.microsoft.com/office/powerpoint/2010/main" val="2521732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Original</a:t>
            </a:r>
            <a:r>
              <a:rPr lang="en-US" altLang="zh-CN" baseline="0" dirty="0" smtClean="0"/>
              <a:t> images acquired from the machine have many shortcomings such as </a:t>
            </a:r>
          </a:p>
          <a:p>
            <a:r>
              <a:rPr lang="en-US" altLang="zh-CN" baseline="0" dirty="0" smtClean="0"/>
              <a:t>Low image contrast, low lumen with wide dynamic range. </a:t>
            </a:r>
          </a:p>
          <a:p>
            <a:pPr marL="171450" indent="-171450">
              <a:buFont typeface="Arial" panose="020B0604020202020204" pitchFamily="34" charset="0"/>
              <a:buChar char="•"/>
            </a:pPr>
            <a:r>
              <a:rPr lang="en-US" altLang="zh-CN" baseline="0" dirty="0" smtClean="0"/>
              <a:t>To overcome these Shortcomings, we have applied multi-scaled </a:t>
            </a:r>
            <a:r>
              <a:rPr lang="en-US" altLang="zh-CN" baseline="0" dirty="0" err="1" smtClean="0"/>
              <a:t>retinex</a:t>
            </a:r>
            <a:r>
              <a:rPr lang="en-US" altLang="zh-CN" baseline="0" dirty="0" smtClean="0"/>
              <a:t> method to the input images.</a:t>
            </a:r>
          </a:p>
          <a:p>
            <a:pPr marL="0" indent="0">
              <a:buFont typeface="Arial" panose="020B0604020202020204" pitchFamily="34" charset="0"/>
              <a:buNone/>
            </a:pPr>
            <a:r>
              <a:rPr lang="en-US" altLang="zh-CN" dirty="0" smtClean="0"/>
              <a:t>1.</a:t>
            </a:r>
            <a:r>
              <a:rPr lang="en-US" altLang="zh-CN" baseline="0" dirty="0" smtClean="0"/>
              <a:t> where </a:t>
            </a:r>
            <a:r>
              <a:rPr lang="en-US" altLang="zh-CN" baseline="0" dirty="0" err="1" smtClean="0"/>
              <a:t>i</a:t>
            </a:r>
            <a:r>
              <a:rPr lang="en-US" altLang="zh-CN" baseline="0" dirty="0" smtClean="0"/>
              <a:t> stands for the </a:t>
            </a:r>
            <a:r>
              <a:rPr lang="en-US" altLang="zh-CN" baseline="0" dirty="0" err="1" smtClean="0"/>
              <a:t>ith</a:t>
            </a:r>
            <a:r>
              <a:rPr lang="en-US" altLang="zh-CN" baseline="0" dirty="0" smtClean="0"/>
              <a:t> channel, K stands for the channel number, </a:t>
            </a:r>
            <a:r>
              <a:rPr lang="en-US" altLang="zh-CN" baseline="0" dirty="0" err="1" smtClean="0"/>
              <a:t>Wk</a:t>
            </a:r>
            <a:endParaRPr lang="en-US" altLang="zh-CN" baseline="0" dirty="0" smtClean="0"/>
          </a:p>
          <a:p>
            <a:r>
              <a:rPr lang="en-US" altLang="zh-CN" baseline="0" dirty="0" smtClean="0"/>
              <a:t>and </a:t>
            </a:r>
            <a:r>
              <a:rPr lang="en-US" altLang="zh-CN" baseline="0" dirty="0" err="1" smtClean="0"/>
              <a:t>Fk</a:t>
            </a:r>
            <a:r>
              <a:rPr lang="en-US" altLang="zh-CN" baseline="0" dirty="0" smtClean="0"/>
              <a:t> are the weight coefficients.</a:t>
            </a:r>
          </a:p>
          <a:p>
            <a:endParaRPr lang="en-US" altLang="zh-CN" baseline="0" dirty="0" smtClean="0"/>
          </a:p>
          <a:p>
            <a:pPr marL="171450" indent="-171450">
              <a:buFont typeface="Arial" panose="020B0604020202020204" pitchFamily="34" charset="0"/>
              <a:buChar char="•"/>
            </a:pPr>
            <a:r>
              <a:rPr lang="en-US" altLang="zh-CN" baseline="0" dirty="0" smtClean="0"/>
              <a:t> After MSR, we use the gain/offset method to fix the negative values of the image.</a:t>
            </a:r>
          </a:p>
          <a:p>
            <a:r>
              <a:rPr lang="en-US" altLang="zh-CN" baseline="0" dirty="0" smtClean="0"/>
              <a:t>2. where </a:t>
            </a:r>
            <a:r>
              <a:rPr lang="en-US" altLang="zh-CN" baseline="0" dirty="0" err="1" smtClean="0"/>
              <a:t>Ri</a:t>
            </a:r>
            <a:r>
              <a:rPr lang="en-US" altLang="zh-CN" baseline="0" dirty="0" smtClean="0"/>
              <a:t> ( x; y) and Ro( x; y) are the image input and output, R( x; y) is the final grey image.</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12</a:t>
            </a:fld>
            <a:endParaRPr lang="zh-CN" altLang="en-US"/>
          </a:p>
        </p:txBody>
      </p:sp>
    </p:spTree>
    <p:extLst>
      <p:ext uri="{BB962C8B-B14F-4D97-AF65-F5344CB8AC3E}">
        <p14:creationId xmlns:p14="http://schemas.microsoft.com/office/powerpoint/2010/main" val="1302288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Wingdings" panose="05000000000000000000" pitchFamily="2" charset="2"/>
              <a:buChar char="l"/>
            </a:pPr>
            <a:r>
              <a:rPr lang="en-US" altLang="zh-CN" baseline="0" dirty="0" smtClean="0"/>
              <a:t>After the enhancement, we firstly build 2d Gaussian kernel </a:t>
            </a:r>
            <a:r>
              <a:rPr lang="en-US" altLang="zh-CN" dirty="0" err="1" smtClean="0"/>
              <a:t>G</a:t>
            </a:r>
            <a:r>
              <a:rPr lang="en-US" altLang="zh-CN" baseline="-25000" dirty="0" err="1" smtClean="0"/>
              <a:t>sigma</a:t>
            </a:r>
            <a:r>
              <a:rPr lang="en-US" altLang="zh-CN" baseline="-25000" dirty="0" smtClean="0"/>
              <a:t> </a:t>
            </a:r>
            <a:r>
              <a:rPr lang="en-US" altLang="zh-CN" baseline="0" dirty="0" smtClean="0"/>
              <a:t> according to the input parameter sigma.</a:t>
            </a:r>
          </a:p>
          <a:p>
            <a:pPr marL="171450" indent="-171450">
              <a:buFont typeface="Wingdings" panose="05000000000000000000" pitchFamily="2" charset="2"/>
              <a:buChar char="l"/>
            </a:pPr>
            <a:r>
              <a:rPr lang="en-US" altLang="zh-CN" baseline="0" dirty="0" smtClean="0"/>
              <a:t>Then, we convolve the image with the filter,</a:t>
            </a:r>
          </a:p>
          <a:p>
            <a:pPr marL="171450" indent="-171450">
              <a:buFont typeface="Wingdings" panose="05000000000000000000" pitchFamily="2" charset="2"/>
              <a:buChar char="l"/>
            </a:pPr>
            <a:r>
              <a:rPr lang="en-US" altLang="zh-CN" baseline="0" dirty="0" smtClean="0"/>
              <a:t>After that, we decomposed the </a:t>
            </a:r>
            <a:r>
              <a:rPr lang="en-US" altLang="zh-CN" baseline="0" dirty="0" err="1" smtClean="0"/>
              <a:t>eigen</a:t>
            </a:r>
            <a:r>
              <a:rPr lang="en-US" altLang="zh-CN" baseline="0" dirty="0" smtClean="0"/>
              <a:t> values of the hessian matrix and assure </a:t>
            </a:r>
          </a:p>
          <a:p>
            <a:pPr marL="0" indent="0">
              <a:buFont typeface="Wingdings" panose="05000000000000000000" pitchFamily="2" charset="2"/>
              <a:buNone/>
            </a:pPr>
            <a:r>
              <a:rPr lang="en-US" altLang="zh-CN" baseline="0" dirty="0" smtClean="0"/>
              <a:t>That the absolute value of lambuda2 is much smaller than the absolute value of Lambuda1 .</a:t>
            </a:r>
          </a:p>
          <a:p>
            <a:pPr marL="171450" indent="-171450">
              <a:buFont typeface="Wingdings" panose="05000000000000000000" pitchFamily="2" charset="2"/>
              <a:buChar char="l"/>
            </a:pPr>
            <a:r>
              <a:rPr lang="en-US" altLang="zh-CN" baseline="0" dirty="0" smtClean="0"/>
              <a:t>Using the two </a:t>
            </a:r>
            <a:r>
              <a:rPr lang="en-US" altLang="zh-CN" baseline="0" dirty="0" err="1" smtClean="0"/>
              <a:t>eigen</a:t>
            </a:r>
            <a:r>
              <a:rPr lang="en-US" altLang="zh-CN" baseline="0" dirty="0" smtClean="0"/>
              <a:t> values, we defined the </a:t>
            </a:r>
            <a:r>
              <a:rPr lang="en-US" altLang="zh-CN" baseline="0" dirty="0" err="1" smtClean="0"/>
              <a:t>vsigma</a:t>
            </a:r>
            <a:r>
              <a:rPr lang="en-US" altLang="zh-CN" baseline="0" dirty="0" smtClean="0"/>
              <a:t>(s) which indicate the possibility of being vessels</a:t>
            </a:r>
          </a:p>
          <a:p>
            <a:r>
              <a:rPr lang="en-US" altLang="zh-CN" baseline="0" dirty="0" smtClean="0"/>
              <a:t>For each point on the medical image. For each point on the image, we compute the </a:t>
            </a:r>
            <a:r>
              <a:rPr lang="en-US" altLang="zh-CN" baseline="0" dirty="0" err="1" smtClean="0"/>
              <a:t>vsigma</a:t>
            </a:r>
            <a:r>
              <a:rPr lang="en-US" altLang="zh-CN" baseline="0" dirty="0" smtClean="0"/>
              <a:t>(s) and use </a:t>
            </a:r>
          </a:p>
          <a:p>
            <a:r>
              <a:rPr lang="en-US" altLang="zh-CN" baseline="0" dirty="0" smtClean="0"/>
              <a:t>Hysteresis </a:t>
            </a:r>
            <a:r>
              <a:rPr lang="en-US" altLang="zh-CN" baseline="0" dirty="0" err="1" smtClean="0"/>
              <a:t>threholding</a:t>
            </a:r>
            <a:r>
              <a:rPr lang="en-US" altLang="zh-CN" baseline="0" dirty="0" smtClean="0"/>
              <a:t> to omit those actually not belonging to vessels. </a:t>
            </a:r>
          </a:p>
          <a:p>
            <a:pPr marL="171450" indent="-171450">
              <a:buFont typeface="Wingdings" panose="05000000000000000000" pitchFamily="2" charset="2"/>
              <a:buChar char="l"/>
            </a:pPr>
            <a:r>
              <a:rPr lang="en-US" altLang="zh-CN" baseline="0" dirty="0" smtClean="0"/>
              <a:t>Finally, we use line tracing to remove small area of noises whose size or point count is smaller than a given value. </a:t>
            </a:r>
          </a:p>
        </p:txBody>
      </p:sp>
      <p:sp>
        <p:nvSpPr>
          <p:cNvPr id="4" name="灯片编号占位符 3"/>
          <p:cNvSpPr>
            <a:spLocks noGrp="1"/>
          </p:cNvSpPr>
          <p:nvPr>
            <p:ph type="sldNum" sz="quarter" idx="10"/>
          </p:nvPr>
        </p:nvSpPr>
        <p:spPr/>
        <p:txBody>
          <a:bodyPr/>
          <a:lstStyle/>
          <a:p>
            <a:fld id="{E6FD0D1A-6C40-452D-8EE8-34C268B3B9D4}" type="slidenum">
              <a:rPr lang="zh-CN" altLang="en-US" smtClean="0"/>
              <a:t>13</a:t>
            </a:fld>
            <a:endParaRPr lang="zh-CN" altLang="en-US"/>
          </a:p>
        </p:txBody>
      </p:sp>
    </p:spTree>
    <p:extLst>
      <p:ext uri="{BB962C8B-B14F-4D97-AF65-F5344CB8AC3E}">
        <p14:creationId xmlns:p14="http://schemas.microsoft.com/office/powerpoint/2010/main" val="700501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thinning algorithm is based</a:t>
            </a:r>
            <a:r>
              <a:rPr lang="en-US" altLang="zh-CN" baseline="0" dirty="0" smtClean="0"/>
              <a:t> on the prior extracted vessel binary images. </a:t>
            </a:r>
          </a:p>
          <a:p>
            <a:pPr marL="171450" indent="-171450">
              <a:buFont typeface="Wingdings" panose="05000000000000000000" pitchFamily="2" charset="2"/>
              <a:buChar char="l"/>
            </a:pPr>
            <a:r>
              <a:rPr lang="en-US" altLang="zh-CN" baseline="0" dirty="0" smtClean="0"/>
              <a:t>First, a typical two-step thinning method is used to extract the rough skeletons.</a:t>
            </a:r>
          </a:p>
          <a:p>
            <a:pPr marL="171450" indent="-171450">
              <a:buFont typeface="Wingdings" panose="05000000000000000000" pitchFamily="2" charset="2"/>
              <a:buChar char="l"/>
            </a:pPr>
            <a:r>
              <a:rPr lang="en-US" altLang="zh-CN" baseline="0" dirty="0" smtClean="0"/>
              <a:t>Second, we refine the skeletons to ensure its one-pixel width and use a pattern based method to extract its bifurcations and distal nodes. </a:t>
            </a:r>
          </a:p>
          <a:p>
            <a:pPr marL="171450" indent="-171450">
              <a:buFont typeface="Wingdings" panose="05000000000000000000" pitchFamily="2" charset="2"/>
              <a:buChar char="l"/>
            </a:pPr>
            <a:r>
              <a:rPr lang="en-US" altLang="zh-CN" baseline="0" dirty="0" smtClean="0"/>
              <a:t>At last, we collect the skeletons from bifurcations and derive the entire structure of the skeleton tree. All these three steps are done on GPU with the help of CUDA and achieve great efficiency.</a:t>
            </a:r>
          </a:p>
          <a:p>
            <a:pPr marL="171450" indent="-171450">
              <a:buFont typeface="Wingdings" panose="05000000000000000000" pitchFamily="2" charset="2"/>
              <a:buChar char="l"/>
            </a:pPr>
            <a:endParaRPr lang="en-US" altLang="zh-CN" baseline="0" dirty="0" smtClean="0"/>
          </a:p>
          <a:p>
            <a:pPr marL="0" indent="0">
              <a:buFont typeface="Wingdings" panose="05000000000000000000" pitchFamily="2" charset="2"/>
              <a:buNone/>
            </a:pPr>
            <a:r>
              <a:rPr lang="en-US" altLang="zh-CN" dirty="0" smtClean="0"/>
              <a:t>This is some</a:t>
            </a:r>
            <a:r>
              <a:rPr lang="en-US" altLang="zh-CN" baseline="0" dirty="0" smtClean="0"/>
              <a:t> comparison before and after our refinement algorithm, we can see the redundant points in the corresponding red and blue area are definitely removed</a:t>
            </a:r>
          </a:p>
          <a:p>
            <a:pPr marL="0" indent="0">
              <a:buFont typeface="Wingdings" panose="05000000000000000000" pitchFamily="2" charset="2"/>
              <a:buNone/>
            </a:pPr>
            <a:r>
              <a:rPr lang="en-US" altLang="zh-CN" baseline="0" dirty="0" smtClean="0"/>
              <a:t>And transformed into absolutely single width skeleton. This is very important for our next feature extraction step.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14</a:t>
            </a:fld>
            <a:endParaRPr lang="zh-CN" altLang="en-US"/>
          </a:p>
        </p:txBody>
      </p:sp>
    </p:spTree>
    <p:extLst>
      <p:ext uri="{BB962C8B-B14F-4D97-AF65-F5344CB8AC3E}">
        <p14:creationId xmlns:p14="http://schemas.microsoft.com/office/powerpoint/2010/main" val="284903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During</a:t>
            </a:r>
            <a:r>
              <a:rPr lang="en-US" altLang="zh-CN" baseline="0" dirty="0" smtClean="0"/>
              <a:t> the feature extraction step, we use five patterns and by changing each pattern by 90 degrees, all patterns are found. </a:t>
            </a:r>
          </a:p>
          <a:p>
            <a:r>
              <a:rPr lang="en-US" altLang="zh-CN" baseline="0" dirty="0" smtClean="0"/>
              <a:t>According to the Results the image convolved with all these patterns, </a:t>
            </a:r>
          </a:p>
          <a:p>
            <a:pPr marL="171450" indent="-171450">
              <a:buFont typeface="Arial" panose="020B0604020202020204" pitchFamily="34" charset="0"/>
              <a:buChar char="•"/>
            </a:pPr>
            <a:r>
              <a:rPr lang="en-US" altLang="zh-CN" baseline="0" dirty="0" smtClean="0"/>
              <a:t>points with result larger than 4 are treated as bifurcations. </a:t>
            </a:r>
          </a:p>
          <a:p>
            <a:pPr marL="171450" indent="-171450">
              <a:buFont typeface="Arial" panose="020B0604020202020204" pitchFamily="34" charset="0"/>
              <a:buChar char="•"/>
            </a:pPr>
            <a:r>
              <a:rPr lang="en-US" altLang="zh-CN" baseline="0" dirty="0" smtClean="0"/>
              <a:t>Points with result </a:t>
            </a:r>
            <a:r>
              <a:rPr lang="en-US" altLang="zh-CN" baseline="0" dirty="0" err="1" smtClean="0"/>
              <a:t>twoare</a:t>
            </a:r>
            <a:r>
              <a:rPr lang="en-US" altLang="zh-CN" baseline="0" dirty="0" smtClean="0"/>
              <a:t> treated As distal nodes. </a:t>
            </a:r>
          </a:p>
          <a:p>
            <a:pPr marL="171450" indent="-171450">
              <a:buFont typeface="Arial" panose="020B0604020202020204" pitchFamily="34" charset="0"/>
              <a:buChar char="•"/>
            </a:pPr>
            <a:r>
              <a:rPr lang="en-US" altLang="zh-CN" baseline="0" dirty="0" smtClean="0"/>
              <a:t>After that, a vessel segment is define as the extracted vessels between a bifurcation and a distal node or vessels between two </a:t>
            </a:r>
            <a:r>
              <a:rPr lang="en-US" altLang="zh-CN" baseline="0" dirty="0" err="1" smtClean="0"/>
              <a:t>biurcations</a:t>
            </a:r>
            <a:r>
              <a:rPr lang="en-US" altLang="zh-CN" baseline="0" dirty="0" smtClean="0"/>
              <a:t>. </a:t>
            </a:r>
          </a:p>
          <a:p>
            <a:pPr marL="0" indent="0">
              <a:buFont typeface="Arial" panose="020B0604020202020204" pitchFamily="34" charset="0"/>
              <a:buNone/>
            </a:pPr>
            <a:r>
              <a:rPr lang="en-US" altLang="zh-CN" baseline="0" dirty="0" smtClean="0"/>
              <a:t>After all these, vessels are extracted from the original images and divided into vessel segments using the key points information. </a:t>
            </a:r>
          </a:p>
          <a:p>
            <a:endParaRPr lang="en-US" altLang="zh-CN" baseline="0" dirty="0" smtClean="0"/>
          </a:p>
          <a:p>
            <a:r>
              <a:rPr lang="en-US" altLang="zh-CN" baseline="0" dirty="0" smtClean="0"/>
              <a:t>This figure shows our feature extraction step input and patterns we used. After the convolution, the skeletons are divided into </a:t>
            </a:r>
          </a:p>
          <a:p>
            <a:r>
              <a:rPr lang="en-US" altLang="zh-CN" baseline="0" dirty="0" smtClean="0"/>
              <a:t>Segments and features such as bifurcations and distal nodes are found and labeled in red circles.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15</a:t>
            </a:fld>
            <a:endParaRPr lang="zh-CN" altLang="en-US"/>
          </a:p>
        </p:txBody>
      </p:sp>
    </p:spTree>
    <p:extLst>
      <p:ext uri="{BB962C8B-B14F-4D97-AF65-F5344CB8AC3E}">
        <p14:creationId xmlns:p14="http://schemas.microsoft.com/office/powerpoint/2010/main" val="3999452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Wingdings" panose="05000000000000000000" pitchFamily="2" charset="2"/>
              <a:buChar char="l"/>
            </a:pPr>
            <a:r>
              <a:rPr lang="en-US" altLang="zh-CN" dirty="0" smtClean="0"/>
              <a:t>Instead</a:t>
            </a:r>
            <a:r>
              <a:rPr lang="en-US" altLang="zh-CN" baseline="0" dirty="0" smtClean="0"/>
              <a:t> of using the typical registration methods, we discretize the space into voxels</a:t>
            </a:r>
          </a:p>
          <a:p>
            <a:r>
              <a:rPr lang="en-US" altLang="zh-CN" baseline="0" dirty="0" smtClean="0"/>
              <a:t>To formulate the 3d reconstruction problem into an energy minimization problem. </a:t>
            </a:r>
          </a:p>
          <a:p>
            <a:r>
              <a:rPr lang="en-US" altLang="zh-CN" dirty="0" smtClean="0"/>
              <a:t>This figure shows the 3d</a:t>
            </a:r>
            <a:r>
              <a:rPr lang="en-US" altLang="zh-CN" baseline="0" dirty="0" smtClean="0"/>
              <a:t> space voxel partition in our method and there are two</a:t>
            </a:r>
          </a:p>
          <a:p>
            <a:r>
              <a:rPr lang="en-US" altLang="zh-CN" baseline="0" dirty="0" smtClean="0"/>
              <a:t>Obvious conditions the 3d skeletons of the vessels follow, </a:t>
            </a:r>
          </a:p>
          <a:p>
            <a:endParaRPr lang="en-US" altLang="zh-CN" baseline="0" dirty="0" smtClean="0"/>
          </a:p>
          <a:p>
            <a:pPr marL="171450" indent="-171450">
              <a:buFont typeface="Wingdings" panose="05000000000000000000" pitchFamily="2" charset="2"/>
              <a:buChar char="l"/>
            </a:pPr>
            <a:r>
              <a:rPr lang="en-US" altLang="zh-CN" baseline="0" dirty="0" smtClean="0"/>
              <a:t>1</a:t>
            </a:r>
            <a:r>
              <a:rPr lang="en-US" altLang="zh-CN" baseline="30000" dirty="0" smtClean="0"/>
              <a:t>st</a:t>
            </a:r>
            <a:r>
              <a:rPr lang="en-US" altLang="zh-CN" baseline="0" dirty="0" smtClean="0"/>
              <a:t> , the projection of every 3d skeleton point onto the image is on 2d skeletons.</a:t>
            </a:r>
          </a:p>
          <a:p>
            <a:r>
              <a:rPr lang="en-US" altLang="zh-CN" baseline="0" dirty="0" smtClean="0"/>
              <a:t>2</a:t>
            </a:r>
            <a:r>
              <a:rPr lang="en-US" altLang="zh-CN" baseline="30000" dirty="0" smtClean="0"/>
              <a:t>nd</a:t>
            </a:r>
            <a:r>
              <a:rPr lang="en-US" altLang="zh-CN" baseline="0" dirty="0" smtClean="0"/>
              <a:t> , the 3d skeleton is continuous and share same topology with the 2d skeletons.</a:t>
            </a:r>
          </a:p>
          <a:p>
            <a:endParaRPr lang="en-US" altLang="zh-CN" baseline="0" dirty="0" smtClean="0"/>
          </a:p>
          <a:p>
            <a:pPr marL="171450" indent="-171450">
              <a:buFont typeface="Wingdings" panose="05000000000000000000" pitchFamily="2" charset="2"/>
              <a:buChar char="l"/>
            </a:pPr>
            <a:r>
              <a:rPr lang="en-US" altLang="zh-CN" dirty="0" smtClean="0"/>
              <a:t>According to the conditions we conducted</a:t>
            </a:r>
            <a:r>
              <a:rPr lang="en-US" altLang="zh-CN" baseline="0" dirty="0" smtClean="0"/>
              <a:t> from the previous analysis, we make the following </a:t>
            </a:r>
          </a:p>
          <a:p>
            <a:r>
              <a:rPr lang="en-US" altLang="zh-CN" baseline="0" dirty="0" smtClean="0"/>
              <a:t>Assumptions. In fact, 3d skeletons could be regarded as a vessel tree consisting of several </a:t>
            </a:r>
          </a:p>
          <a:p>
            <a:r>
              <a:rPr lang="en-US" altLang="zh-CN" baseline="0" dirty="0" smtClean="0"/>
              <a:t>Skeleton segments and each segment is made up of discretely sampled points. </a:t>
            </a:r>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16</a:t>
            </a:fld>
            <a:endParaRPr lang="zh-CN" altLang="en-US"/>
          </a:p>
        </p:txBody>
      </p:sp>
    </p:spTree>
    <p:extLst>
      <p:ext uri="{BB962C8B-B14F-4D97-AF65-F5344CB8AC3E}">
        <p14:creationId xmlns:p14="http://schemas.microsoft.com/office/powerpoint/2010/main" val="273955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In our method ,we quantize the space into discrete voxels. Each 3d sample point</a:t>
            </a:r>
          </a:p>
          <a:p>
            <a:r>
              <a:rPr lang="en-US" altLang="zh-CN" baseline="0" dirty="0" smtClean="0"/>
              <a:t>P between the optical center and the intensifier is assigned with an probability of </a:t>
            </a:r>
          </a:p>
          <a:p>
            <a:r>
              <a:rPr lang="en-US" altLang="zh-CN" baseline="0" dirty="0" smtClean="0"/>
              <a:t>Belonging to the 3d skeletons, and this can be described in the figure. </a:t>
            </a:r>
          </a:p>
          <a:p>
            <a:endParaRPr lang="en-US" altLang="zh-CN" baseline="0" dirty="0" smtClean="0"/>
          </a:p>
          <a:p>
            <a:r>
              <a:rPr lang="en-US" altLang="zh-CN" baseline="0" dirty="0" smtClean="0"/>
              <a:t>We define three terms, </a:t>
            </a:r>
          </a:p>
          <a:p>
            <a:pPr marL="171450" indent="-171450">
              <a:buFont typeface="Arial" panose="020B0604020202020204" pitchFamily="34" charset="0"/>
              <a:buChar char="•"/>
            </a:pPr>
            <a:r>
              <a:rPr lang="en-US" altLang="zh-CN" baseline="0" dirty="0" smtClean="0"/>
              <a:t>the first is how many views in which the projected point of p Is valid, we call it color consistency. </a:t>
            </a:r>
          </a:p>
          <a:p>
            <a:pPr marL="171450" indent="-171450">
              <a:buFont typeface="Arial" panose="020B0604020202020204" pitchFamily="34" charset="0"/>
              <a:buChar char="•"/>
            </a:pPr>
            <a:r>
              <a:rPr lang="en-US" altLang="zh-CN" baseline="0" dirty="0" smtClean="0"/>
              <a:t>The second is the distance between point p and its </a:t>
            </a:r>
            <a:r>
              <a:rPr lang="en-US" altLang="zh-CN" baseline="0" dirty="0" err="1" smtClean="0"/>
              <a:t>Neighbours</a:t>
            </a:r>
            <a:r>
              <a:rPr lang="en-US" altLang="zh-CN" baseline="0" dirty="0" smtClean="0"/>
              <a:t> in 3d skeleton to ensure continuity, we call it continuous consistency. </a:t>
            </a:r>
          </a:p>
          <a:p>
            <a:pPr marL="171450" indent="-171450">
              <a:buFont typeface="Arial" panose="020B0604020202020204" pitchFamily="34" charset="0"/>
              <a:buChar char="•"/>
            </a:pPr>
            <a:r>
              <a:rPr lang="en-US" altLang="zh-CN" baseline="0" dirty="0" smtClean="0"/>
              <a:t>And The last is the distance between the projected 2d point and its nearest valid 2d point on The same view, we call it topological consistency. </a:t>
            </a:r>
          </a:p>
          <a:p>
            <a:endParaRPr lang="en-US" altLang="zh-CN" baseline="0" dirty="0" smtClean="0"/>
          </a:p>
          <a:p>
            <a:r>
              <a:rPr lang="en-US" altLang="zh-CN" baseline="0" dirty="0" smtClean="0"/>
              <a:t>Finally, the sampled 3d space could be regarded as an Markov Random Field, and the reconstruction</a:t>
            </a:r>
          </a:p>
          <a:p>
            <a:r>
              <a:rPr lang="en-US" altLang="zh-CN" baseline="0" dirty="0" smtClean="0"/>
              <a:t>Problem is formulated into an energy optimization problem. </a:t>
            </a:r>
          </a:p>
          <a:p>
            <a:endParaRPr lang="en-US" altLang="zh-CN" baseline="0" dirty="0" smtClean="0"/>
          </a:p>
          <a:p>
            <a:endParaRPr lang="en-US" altLang="zh-CN" baseline="0" dirty="0" smtClean="0"/>
          </a:p>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17</a:t>
            </a:fld>
            <a:endParaRPr lang="zh-CN" altLang="en-US"/>
          </a:p>
        </p:txBody>
      </p:sp>
    </p:spTree>
    <p:extLst>
      <p:ext uri="{BB962C8B-B14F-4D97-AF65-F5344CB8AC3E}">
        <p14:creationId xmlns:p14="http://schemas.microsoft.com/office/powerpoint/2010/main" val="1980157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a:t>
            </a:r>
            <a:r>
              <a:rPr lang="en-US" altLang="zh-CN" baseline="0" dirty="0" smtClean="0"/>
              <a:t> solve the MRF problem firstly by defining the energy function. It consists of two terms. </a:t>
            </a:r>
          </a:p>
          <a:p>
            <a:r>
              <a:rPr lang="en-US" altLang="zh-CN" baseline="0" dirty="0" smtClean="0"/>
              <a:t>We call </a:t>
            </a:r>
            <a:r>
              <a:rPr lang="en-US" altLang="zh-CN" baseline="0" dirty="0" err="1" smtClean="0"/>
              <a:t>V</a:t>
            </a:r>
            <a:r>
              <a:rPr lang="en-US" altLang="zh-CN" baseline="-25000" dirty="0" err="1" smtClean="0"/>
              <a:t>p,q</a:t>
            </a:r>
            <a:r>
              <a:rPr lang="en-US" altLang="zh-CN" baseline="-25000" dirty="0" smtClean="0"/>
              <a:t> </a:t>
            </a:r>
            <a:r>
              <a:rPr lang="en-US" altLang="zh-CN" baseline="0" dirty="0" smtClean="0"/>
              <a:t>the distance term. It represents the Euclidean distance between adjacent points. </a:t>
            </a:r>
          </a:p>
          <a:p>
            <a:r>
              <a:rPr lang="en-US" altLang="zh-CN" baseline="0" dirty="0" smtClean="0"/>
              <a:t>This term is designed for the topological consistency. </a:t>
            </a:r>
          </a:p>
          <a:p>
            <a:endParaRPr lang="en-US" altLang="zh-CN" baseline="0" dirty="0" smtClean="0"/>
          </a:p>
          <a:p>
            <a:r>
              <a:rPr lang="en-US" altLang="zh-CN" baseline="0" dirty="0" smtClean="0"/>
              <a:t>We call the </a:t>
            </a:r>
            <a:r>
              <a:rPr lang="en-US" altLang="zh-CN" baseline="0" dirty="0" err="1" smtClean="0"/>
              <a:t>Dp</a:t>
            </a:r>
            <a:r>
              <a:rPr lang="en-US" altLang="zh-CN" baseline="0" dirty="0" smtClean="0"/>
              <a:t>(</a:t>
            </a:r>
            <a:r>
              <a:rPr lang="en-US" altLang="zh-CN" baseline="0" dirty="0" err="1" smtClean="0"/>
              <a:t>fp</a:t>
            </a:r>
            <a:r>
              <a:rPr lang="en-US" altLang="zh-CN" baseline="0" dirty="0" smtClean="0"/>
              <a:t>) color term, where n is the number of back projected points, Pi(</a:t>
            </a:r>
            <a:r>
              <a:rPr lang="en-US" altLang="zh-CN" baseline="0" dirty="0" err="1" smtClean="0"/>
              <a:t>x,y</a:t>
            </a:r>
            <a:r>
              <a:rPr lang="en-US" altLang="zh-CN" baseline="0" dirty="0" smtClean="0"/>
              <a:t>) </a:t>
            </a:r>
          </a:p>
          <a:p>
            <a:r>
              <a:rPr lang="en-US" altLang="zh-CN" baseline="0" dirty="0" smtClean="0"/>
              <a:t>Is the projection value of point p on the </a:t>
            </a:r>
            <a:r>
              <a:rPr lang="en-US" altLang="zh-CN" baseline="0" dirty="0" err="1" smtClean="0"/>
              <a:t>i-th</a:t>
            </a:r>
            <a:r>
              <a:rPr lang="en-US" altLang="zh-CN" baseline="0" dirty="0" smtClean="0"/>
              <a:t> view, and it is based on the neighbor number of </a:t>
            </a:r>
          </a:p>
          <a:p>
            <a:r>
              <a:rPr lang="en-US" altLang="zh-CN" baseline="0" dirty="0" smtClean="0"/>
              <a:t>The evaluation point p(</a:t>
            </a:r>
            <a:r>
              <a:rPr lang="en-US" altLang="zh-CN" baseline="0" dirty="0" err="1" smtClean="0"/>
              <a:t>x,y</a:t>
            </a:r>
            <a:r>
              <a:rPr lang="en-US" altLang="zh-CN" baseline="0" dirty="0" smtClean="0"/>
              <a:t>) . For a grey scale image, N(p(</a:t>
            </a:r>
            <a:r>
              <a:rPr lang="en-US" altLang="zh-CN" baseline="0" dirty="0" err="1" smtClean="0"/>
              <a:t>x,y</a:t>
            </a:r>
            <a:r>
              <a:rPr lang="en-US" altLang="zh-CN" baseline="0" dirty="0" smtClean="0"/>
              <a:t>)) represents the eight </a:t>
            </a:r>
            <a:r>
              <a:rPr lang="en-US" altLang="zh-CN" baseline="0" dirty="0" err="1" smtClean="0"/>
              <a:t>neighbours</a:t>
            </a:r>
            <a:r>
              <a:rPr lang="en-US" altLang="zh-CN" baseline="0" dirty="0" smtClean="0"/>
              <a:t> </a:t>
            </a:r>
          </a:p>
          <a:p>
            <a:r>
              <a:rPr lang="en-US" altLang="zh-CN" baseline="0" dirty="0" smtClean="0"/>
              <a:t>Of point p(</a:t>
            </a:r>
            <a:r>
              <a:rPr lang="en-US" altLang="zh-CN" baseline="0" dirty="0" err="1" smtClean="0"/>
              <a:t>x,y</a:t>
            </a:r>
            <a:r>
              <a:rPr lang="en-US" altLang="zh-CN" baseline="0" dirty="0" smtClean="0"/>
              <a:t>).</a:t>
            </a:r>
          </a:p>
          <a:p>
            <a:endParaRPr lang="en-US" altLang="zh-CN" dirty="0" smtClean="0"/>
          </a:p>
          <a:p>
            <a:r>
              <a:rPr lang="en-US" altLang="zh-CN" dirty="0" smtClean="0"/>
              <a:t>For</a:t>
            </a:r>
            <a:r>
              <a:rPr lang="en-US" altLang="zh-CN" baseline="0" dirty="0" smtClean="0"/>
              <a:t> each image pair’s reconstruction, we choose three views of angiograms in a cardiac cycle and </a:t>
            </a:r>
          </a:p>
          <a:p>
            <a:r>
              <a:rPr lang="en-US" altLang="zh-CN" baseline="0" dirty="0" smtClean="0"/>
              <a:t>Choose the projection view I1 as the reference view with least foreshortening and overlapping among all views.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18</a:t>
            </a:fld>
            <a:endParaRPr lang="zh-CN" altLang="en-US"/>
          </a:p>
        </p:txBody>
      </p:sp>
    </p:spTree>
    <p:extLst>
      <p:ext uri="{BB962C8B-B14F-4D97-AF65-F5344CB8AC3E}">
        <p14:creationId xmlns:p14="http://schemas.microsoft.com/office/powerpoint/2010/main" val="1346898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find the minimum</a:t>
            </a:r>
            <a:r>
              <a:rPr lang="en-US" altLang="zh-CN" baseline="0" dirty="0" smtClean="0"/>
              <a:t> cost of E using the belief propagation algorithm and this method is composed </a:t>
            </a:r>
          </a:p>
          <a:p>
            <a:r>
              <a:rPr lang="en-US" altLang="zh-CN" baseline="0" dirty="0" smtClean="0"/>
              <a:t>Of two steps, message propagation and energy minimization. </a:t>
            </a:r>
          </a:p>
          <a:p>
            <a:endParaRPr lang="en-US" altLang="zh-CN" baseline="0" dirty="0" smtClean="0"/>
          </a:p>
          <a:p>
            <a:r>
              <a:rPr lang="en-US" altLang="zh-CN" baseline="0" dirty="0" smtClean="0"/>
              <a:t>In message propagation, the color of the point p(</a:t>
            </a:r>
            <a:r>
              <a:rPr lang="en-US" altLang="zh-CN" baseline="0" dirty="0" err="1" smtClean="0"/>
              <a:t>x,y</a:t>
            </a:r>
            <a:r>
              <a:rPr lang="en-US" altLang="zh-CN" baseline="0" dirty="0" smtClean="0"/>
              <a:t>) is updated using it prior values.  </a:t>
            </a:r>
            <a:r>
              <a:rPr lang="en-US" altLang="zh-CN" baseline="0" dirty="0" err="1" smtClean="0"/>
              <a:t>MinD</a:t>
            </a:r>
            <a:r>
              <a:rPr lang="en-US" altLang="zh-CN" baseline="0" dirty="0" smtClean="0"/>
              <a:t> represents</a:t>
            </a:r>
          </a:p>
          <a:p>
            <a:r>
              <a:rPr lang="en-US" altLang="zh-CN" baseline="0" dirty="0" smtClean="0"/>
              <a:t>The minimum distance from p to its </a:t>
            </a:r>
            <a:r>
              <a:rPr lang="en-US" altLang="zh-CN" baseline="0" dirty="0" err="1" smtClean="0"/>
              <a:t>neighbours</a:t>
            </a:r>
            <a:r>
              <a:rPr lang="en-US" altLang="zh-CN" baseline="0" dirty="0" smtClean="0"/>
              <a:t>. </a:t>
            </a:r>
          </a:p>
          <a:p>
            <a:endParaRPr lang="en-US" altLang="zh-CN" baseline="0" dirty="0" smtClean="0"/>
          </a:p>
          <a:p>
            <a:r>
              <a:rPr lang="en-US" altLang="zh-CN" baseline="0" dirty="0" smtClean="0"/>
              <a:t>In energy minimization, the current energy of the </a:t>
            </a:r>
            <a:r>
              <a:rPr lang="en-US" altLang="zh-CN" baseline="0" dirty="0" err="1" smtClean="0"/>
              <a:t>i-th</a:t>
            </a:r>
            <a:r>
              <a:rPr lang="en-US" altLang="zh-CN" baseline="0" dirty="0" smtClean="0"/>
              <a:t> depth is defined as </a:t>
            </a:r>
            <a:r>
              <a:rPr lang="en-US" altLang="zh-CN" baseline="0" dirty="0" err="1" smtClean="0"/>
              <a:t>ei</a:t>
            </a:r>
            <a:r>
              <a:rPr lang="en-US" altLang="zh-CN" baseline="0" dirty="0" smtClean="0"/>
              <a:t> and it is also a procedural update.</a:t>
            </a:r>
          </a:p>
        </p:txBody>
      </p:sp>
      <p:sp>
        <p:nvSpPr>
          <p:cNvPr id="4" name="灯片编号占位符 3"/>
          <p:cNvSpPr>
            <a:spLocks noGrp="1"/>
          </p:cNvSpPr>
          <p:nvPr>
            <p:ph type="sldNum" sz="quarter" idx="10"/>
          </p:nvPr>
        </p:nvSpPr>
        <p:spPr/>
        <p:txBody>
          <a:bodyPr/>
          <a:lstStyle/>
          <a:p>
            <a:fld id="{E6FD0D1A-6C40-452D-8EE8-34C268B3B9D4}" type="slidenum">
              <a:rPr lang="zh-CN" altLang="en-US" smtClean="0"/>
              <a:t>19</a:t>
            </a:fld>
            <a:endParaRPr lang="zh-CN" altLang="en-US"/>
          </a:p>
        </p:txBody>
      </p:sp>
    </p:spTree>
    <p:extLst>
      <p:ext uri="{BB962C8B-B14F-4D97-AF65-F5344CB8AC3E}">
        <p14:creationId xmlns:p14="http://schemas.microsoft.com/office/powerpoint/2010/main" val="1163385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a:t>
            </a:r>
            <a:r>
              <a:rPr lang="en-US" altLang="zh-CN" baseline="0" dirty="0" smtClean="0"/>
              <a:t> is an outline of my presentation. I will introduce our work in four sections. First, we will begin with</a:t>
            </a:r>
          </a:p>
          <a:p>
            <a:r>
              <a:rPr lang="en-US" altLang="zh-CN" baseline="0" dirty="0" smtClean="0"/>
              <a:t>The introduction, then we will talk about the algorithms we used in our paper. Next, results on both clinical</a:t>
            </a:r>
          </a:p>
          <a:p>
            <a:r>
              <a:rPr lang="en-US" altLang="zh-CN" baseline="0" dirty="0" smtClean="0"/>
              <a:t>Data and synthetic data will be shown. Finally, we will end with conclusions.</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a:t>
            </a:fld>
            <a:endParaRPr lang="zh-CN" altLang="en-US"/>
          </a:p>
        </p:txBody>
      </p:sp>
    </p:spTree>
    <p:extLst>
      <p:ext uri="{BB962C8B-B14F-4D97-AF65-F5344CB8AC3E}">
        <p14:creationId xmlns:p14="http://schemas.microsoft.com/office/powerpoint/2010/main" val="2189703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Based on</a:t>
            </a:r>
            <a:r>
              <a:rPr lang="en-US" altLang="zh-CN" baseline="0" dirty="0" smtClean="0"/>
              <a:t> the static reconstruction, we continue to generalize the algorithm to track</a:t>
            </a:r>
          </a:p>
          <a:p>
            <a:r>
              <a:rPr lang="en-US" altLang="zh-CN" baseline="0" dirty="0" smtClean="0"/>
              <a:t>The vessels’ motions. Due to the characteristics of hearts’ motions, skeletons should be </a:t>
            </a:r>
          </a:p>
          <a:p>
            <a:r>
              <a:rPr lang="en-US" altLang="zh-CN" baseline="0" dirty="0" smtClean="0"/>
              <a:t>Just changed from its proceeding pose and changed slightly to its subsequent pose. So, if</a:t>
            </a:r>
          </a:p>
          <a:p>
            <a:r>
              <a:rPr lang="en-US" altLang="zh-CN" baseline="0" dirty="0" smtClean="0"/>
              <a:t>We consider the reconstruction during frames, reconstructed vessels of this frame can be regarded</a:t>
            </a:r>
          </a:p>
          <a:p>
            <a:r>
              <a:rPr lang="en-US" altLang="zh-CN" baseline="0" dirty="0" smtClean="0"/>
              <a:t>As prior knowledge in the next frame. In our method, this is done by re-weighting the sampled valid </a:t>
            </a:r>
          </a:p>
          <a:p>
            <a:r>
              <a:rPr lang="en-US" altLang="zh-CN" baseline="0" dirty="0" smtClean="0"/>
              <a:t>Points according to the distance to their corresponding prior points. </a:t>
            </a:r>
            <a:endParaRPr lang="en-US" altLang="zh-CN" dirty="0" smtClean="0"/>
          </a:p>
          <a:p>
            <a:endParaRPr lang="en-US" altLang="zh-CN" dirty="0" smtClean="0"/>
          </a:p>
          <a:p>
            <a:r>
              <a:rPr lang="en-US" altLang="zh-CN" dirty="0" smtClean="0"/>
              <a:t>Therefore</a:t>
            </a:r>
            <a:r>
              <a:rPr lang="en-US" altLang="zh-CN" baseline="0" dirty="0" smtClean="0"/>
              <a:t>, we reformulate the energy equation using the new Constraint, </a:t>
            </a:r>
            <a:r>
              <a:rPr lang="en-US" altLang="zh-CN" baseline="0" dirty="0" err="1" smtClean="0"/>
              <a:t>R</a:t>
            </a:r>
            <a:r>
              <a:rPr lang="en-US" altLang="zh-CN" baseline="-25000" dirty="0" err="1" smtClean="0"/>
              <a:t>p,k</a:t>
            </a:r>
            <a:r>
              <a:rPr lang="en-US" altLang="zh-CN" baseline="0" dirty="0" smtClean="0"/>
              <a:t>, This term is used to</a:t>
            </a:r>
          </a:p>
          <a:p>
            <a:r>
              <a:rPr lang="en-US" altLang="zh-CN" baseline="0" dirty="0" smtClean="0"/>
              <a:t>Attract the shape not going far away from its prior shape. It is a piecewise linear function based on the</a:t>
            </a:r>
          </a:p>
          <a:p>
            <a:r>
              <a:rPr lang="en-US" altLang="zh-CN" baseline="0" dirty="0" smtClean="0"/>
              <a:t>Distance of valid point to its corresponding prior.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20</a:t>
            </a:fld>
            <a:endParaRPr lang="zh-CN" altLang="en-US"/>
          </a:p>
        </p:txBody>
      </p:sp>
    </p:spTree>
    <p:extLst>
      <p:ext uri="{BB962C8B-B14F-4D97-AF65-F5344CB8AC3E}">
        <p14:creationId xmlns:p14="http://schemas.microsoft.com/office/powerpoint/2010/main" val="2520733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This is the sketch up of our CUDA based vessel extraction steps. Firstly, the image is divided into 32 </a:t>
            </a:r>
          </a:p>
          <a:p>
            <a:r>
              <a:rPr lang="en-US" altLang="zh-CN" baseline="0" dirty="0" smtClean="0"/>
              <a:t>Multiply 16 image blocks. Each block contains 16 multiply 32 pixels and each pixel corresponds one </a:t>
            </a:r>
            <a:r>
              <a:rPr lang="en-US" altLang="zh-CN" baseline="0" dirty="0" err="1" smtClean="0"/>
              <a:t>cuda</a:t>
            </a:r>
            <a:r>
              <a:rPr lang="en-US" altLang="zh-CN" baseline="0" dirty="0" smtClean="0"/>
              <a:t> </a:t>
            </a:r>
          </a:p>
          <a:p>
            <a:r>
              <a:rPr lang="en-US" altLang="zh-CN" baseline="0" dirty="0" smtClean="0"/>
              <a:t>thread. For each sigma, </a:t>
            </a:r>
          </a:p>
          <a:p>
            <a:pPr marL="171450" indent="-171450">
              <a:buFont typeface="Arial" panose="020B0604020202020204" pitchFamily="34" charset="0"/>
              <a:buChar char="•"/>
            </a:pPr>
            <a:r>
              <a:rPr lang="en-US" altLang="zh-CN" baseline="0" dirty="0" smtClean="0"/>
              <a:t>First, we build the Gaussian kernel mask depending on σ on CPU side and transfer them into the GPU. </a:t>
            </a:r>
          </a:p>
          <a:p>
            <a:pPr marL="171450" indent="-171450">
              <a:buFont typeface="Arial" panose="020B0604020202020204" pitchFamily="34" charset="0"/>
              <a:buChar char="•"/>
            </a:pPr>
            <a:r>
              <a:rPr lang="en-US" altLang="zh-CN" baseline="0" dirty="0" smtClean="0"/>
              <a:t>Second, we convolve the entire image using this Gaussian kernel. </a:t>
            </a:r>
          </a:p>
          <a:p>
            <a:pPr marL="171450" indent="-171450">
              <a:buFont typeface="Arial" panose="020B0604020202020204" pitchFamily="34" charset="0"/>
              <a:buChar char="•"/>
            </a:pPr>
            <a:r>
              <a:rPr lang="en-US" altLang="zh-CN" baseline="0" dirty="0" smtClean="0"/>
              <a:t>Third, we extract the eigenvalues and eigenvectors and compute the coefficients for each point’s Hessian matrix. This is also done per thread on GPU. </a:t>
            </a:r>
          </a:p>
          <a:p>
            <a:pPr marL="171450" indent="-171450">
              <a:buFont typeface="Arial" panose="020B0604020202020204" pitchFamily="34" charset="0"/>
              <a:buChar char="•"/>
            </a:pPr>
            <a:r>
              <a:rPr lang="en-US" altLang="zh-CN" baseline="0" dirty="0" smtClean="0"/>
              <a:t>Finally, we use a double swap buffer on GPU to compute the possibility of a pixel being part of vessel Structures.</a:t>
            </a:r>
          </a:p>
          <a:p>
            <a:pPr marL="171450" indent="-171450">
              <a:buFont typeface="Arial" panose="020B0604020202020204" pitchFamily="34" charset="0"/>
              <a:buChar char="•"/>
            </a:pPr>
            <a:r>
              <a:rPr lang="en-US" altLang="zh-CN" baseline="0" dirty="0" smtClean="0"/>
              <a:t>In all the procedures, except initialization, data are on GPU side and stored for further processing.</a:t>
            </a:r>
          </a:p>
        </p:txBody>
      </p:sp>
      <p:sp>
        <p:nvSpPr>
          <p:cNvPr id="4" name="灯片编号占位符 3"/>
          <p:cNvSpPr>
            <a:spLocks noGrp="1"/>
          </p:cNvSpPr>
          <p:nvPr>
            <p:ph type="sldNum" sz="quarter" idx="10"/>
          </p:nvPr>
        </p:nvSpPr>
        <p:spPr/>
        <p:txBody>
          <a:bodyPr/>
          <a:lstStyle/>
          <a:p>
            <a:fld id="{E6FD0D1A-6C40-452D-8EE8-34C268B3B9D4}" type="slidenum">
              <a:rPr lang="zh-CN" altLang="en-US" smtClean="0"/>
              <a:t>21</a:t>
            </a:fld>
            <a:endParaRPr lang="zh-CN" altLang="en-US"/>
          </a:p>
        </p:txBody>
      </p:sp>
    </p:spTree>
    <p:extLst>
      <p:ext uri="{BB962C8B-B14F-4D97-AF65-F5344CB8AC3E}">
        <p14:creationId xmlns:p14="http://schemas.microsoft.com/office/powerpoint/2010/main" val="3290948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This is the sketch up of the thinning step. The whole image is mapped to the </a:t>
            </a:r>
            <a:r>
              <a:rPr lang="en-US" altLang="zh-CN" baseline="0" dirty="0" err="1" smtClean="0"/>
              <a:t>cuda</a:t>
            </a:r>
            <a:r>
              <a:rPr lang="en-US" altLang="zh-CN" baseline="0" dirty="0" smtClean="0"/>
              <a:t> kernel, each image pixel </a:t>
            </a:r>
          </a:p>
          <a:p>
            <a:r>
              <a:rPr lang="en-US" altLang="zh-CN" baseline="0" dirty="0" smtClean="0"/>
              <a:t>Corresponds to one </a:t>
            </a:r>
            <a:r>
              <a:rPr lang="en-US" altLang="zh-CN" baseline="0" dirty="0" err="1" smtClean="0"/>
              <a:t>cuda</a:t>
            </a:r>
            <a:r>
              <a:rPr lang="en-US" altLang="zh-CN" baseline="0" dirty="0" smtClean="0"/>
              <a:t> thread. For each thread on GPU, we compute the number of its eight </a:t>
            </a:r>
            <a:r>
              <a:rPr lang="en-US" altLang="zh-CN" baseline="0" dirty="0" err="1" smtClean="0"/>
              <a:t>neighbours</a:t>
            </a:r>
            <a:r>
              <a:rPr lang="en-US" altLang="zh-CN" baseline="0" dirty="0" smtClean="0"/>
              <a:t>. </a:t>
            </a:r>
          </a:p>
          <a:p>
            <a:r>
              <a:rPr lang="en-US" altLang="zh-CN" baseline="0" dirty="0" smtClean="0"/>
              <a:t>This is described in the right figure. Each </a:t>
            </a:r>
            <a:r>
              <a:rPr lang="en-US" altLang="zh-CN" baseline="0" dirty="0" err="1" smtClean="0"/>
              <a:t>cuda</a:t>
            </a:r>
            <a:r>
              <a:rPr lang="en-US" altLang="zh-CN" baseline="0" dirty="0" smtClean="0"/>
              <a:t> thread is responsible for one candidate P1, </a:t>
            </a:r>
          </a:p>
          <a:p>
            <a:r>
              <a:rPr lang="en-US" altLang="zh-CN" baseline="0" dirty="0" smtClean="0"/>
              <a:t>P1is removed if it fulfills any of the following condition. As all candidates are mapped to CUDA threads, the </a:t>
            </a:r>
          </a:p>
          <a:p>
            <a:r>
              <a:rPr lang="en-US" altLang="zh-CN" baseline="0" dirty="0" smtClean="0"/>
              <a:t>Whole processing step is very fast.</a:t>
            </a:r>
          </a:p>
        </p:txBody>
      </p:sp>
      <p:sp>
        <p:nvSpPr>
          <p:cNvPr id="4" name="灯片编号占位符 3"/>
          <p:cNvSpPr>
            <a:spLocks noGrp="1"/>
          </p:cNvSpPr>
          <p:nvPr>
            <p:ph type="sldNum" sz="quarter" idx="10"/>
          </p:nvPr>
        </p:nvSpPr>
        <p:spPr/>
        <p:txBody>
          <a:bodyPr/>
          <a:lstStyle/>
          <a:p>
            <a:fld id="{E6FD0D1A-6C40-452D-8EE8-34C268B3B9D4}" type="slidenum">
              <a:rPr lang="zh-CN" altLang="en-US" smtClean="0"/>
              <a:t>22</a:t>
            </a:fld>
            <a:endParaRPr lang="zh-CN" altLang="en-US"/>
          </a:p>
        </p:txBody>
      </p:sp>
    </p:spTree>
    <p:extLst>
      <p:ext uri="{BB962C8B-B14F-4D97-AF65-F5344CB8AC3E}">
        <p14:creationId xmlns:p14="http://schemas.microsoft.com/office/powerpoint/2010/main" val="323527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This is the sketch up of our CUDA based feature extraction. Each skeleton point corresponds to one </a:t>
            </a:r>
            <a:r>
              <a:rPr lang="en-US" altLang="zh-CN" baseline="0" dirty="0" err="1" smtClean="0"/>
              <a:t>cuda</a:t>
            </a:r>
            <a:r>
              <a:rPr lang="en-US" altLang="zh-CN" baseline="0" dirty="0" smtClean="0"/>
              <a:t> thread. </a:t>
            </a:r>
          </a:p>
          <a:p>
            <a:r>
              <a:rPr lang="en-US" altLang="zh-CN" baseline="0" dirty="0" smtClean="0"/>
              <a:t>We convolve the whole image with the patterns, and for each skeletons point, according to the convolution result, </a:t>
            </a:r>
          </a:p>
          <a:p>
            <a:r>
              <a:rPr lang="en-US" altLang="zh-CN" baseline="0" dirty="0" smtClean="0"/>
              <a:t>It is recognized as different types. The right figures show three different point types, they are </a:t>
            </a:r>
          </a:p>
          <a:p>
            <a:r>
              <a:rPr lang="en-US" altLang="zh-CN" baseline="0" dirty="0" smtClean="0"/>
              <a:t>Bifurcations, normal nodes and distal nodes. </a:t>
            </a:r>
          </a:p>
        </p:txBody>
      </p:sp>
      <p:sp>
        <p:nvSpPr>
          <p:cNvPr id="4" name="灯片编号占位符 3"/>
          <p:cNvSpPr>
            <a:spLocks noGrp="1"/>
          </p:cNvSpPr>
          <p:nvPr>
            <p:ph type="sldNum" sz="quarter" idx="10"/>
          </p:nvPr>
        </p:nvSpPr>
        <p:spPr/>
        <p:txBody>
          <a:bodyPr/>
          <a:lstStyle/>
          <a:p>
            <a:fld id="{E6FD0D1A-6C40-452D-8EE8-34C268B3B9D4}" type="slidenum">
              <a:rPr lang="zh-CN" altLang="en-US" smtClean="0"/>
              <a:t>23</a:t>
            </a:fld>
            <a:endParaRPr lang="zh-CN" altLang="en-US"/>
          </a:p>
        </p:txBody>
      </p:sp>
    </p:spTree>
    <p:extLst>
      <p:ext uri="{BB962C8B-B14F-4D97-AF65-F5344CB8AC3E}">
        <p14:creationId xmlns:p14="http://schemas.microsoft.com/office/powerpoint/2010/main" val="1515977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24</a:t>
            </a:fld>
            <a:endParaRPr lang="zh-CN" altLang="en-US"/>
          </a:p>
        </p:txBody>
      </p:sp>
    </p:spTree>
    <p:extLst>
      <p:ext uri="{BB962C8B-B14F-4D97-AF65-F5344CB8AC3E}">
        <p14:creationId xmlns:p14="http://schemas.microsoft.com/office/powerpoint/2010/main" val="1779066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 platform</a:t>
            </a:r>
            <a:r>
              <a:rPr lang="en-US" altLang="zh-CN" baseline="0" dirty="0" smtClean="0"/>
              <a:t> we use to acquire the synthetic data. The top row shows a snap of our </a:t>
            </a:r>
          </a:p>
          <a:p>
            <a:r>
              <a:rPr lang="en-US" altLang="zh-CN" baseline="0" dirty="0" smtClean="0"/>
              <a:t>Platform. The down row shows three different views of the extracted synthetic data.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25</a:t>
            </a:fld>
            <a:endParaRPr lang="zh-CN" altLang="en-US"/>
          </a:p>
        </p:txBody>
      </p:sp>
    </p:spTree>
    <p:extLst>
      <p:ext uri="{BB962C8B-B14F-4D97-AF65-F5344CB8AC3E}">
        <p14:creationId xmlns:p14="http://schemas.microsoft.com/office/powerpoint/2010/main" val="2269327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a:t>
            </a:r>
            <a:r>
              <a:rPr lang="en-US" altLang="zh-CN" baseline="0" dirty="0" smtClean="0"/>
              <a:t> our experiments, we use seven sets of clinical data. Each set contains more than fifty images at three</a:t>
            </a:r>
          </a:p>
          <a:p>
            <a:r>
              <a:rPr lang="en-US" altLang="zh-CN" baseline="0" dirty="0" smtClean="0"/>
              <a:t>Different angles. The first sequence is selected as the reference view. According to the ECG-gating data, </a:t>
            </a:r>
          </a:p>
          <a:p>
            <a:r>
              <a:rPr lang="en-US" altLang="zh-CN" baseline="0" dirty="0" smtClean="0"/>
              <a:t>Corresponding images in different views are labeled and selected as show in the table. </a:t>
            </a:r>
          </a:p>
          <a:p>
            <a:r>
              <a:rPr lang="en-US" altLang="zh-CN" baseline="0" dirty="0" smtClean="0"/>
              <a:t>Totally, we reconstructed 131 pairs of vessels from the sequence.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26</a:t>
            </a:fld>
            <a:endParaRPr lang="zh-CN" altLang="en-US"/>
          </a:p>
        </p:txBody>
      </p:sp>
    </p:spTree>
    <p:extLst>
      <p:ext uri="{BB962C8B-B14F-4D97-AF65-F5344CB8AC3E}">
        <p14:creationId xmlns:p14="http://schemas.microsoft.com/office/powerpoint/2010/main" val="45207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the top row of the figure, the yellow lines</a:t>
            </a:r>
          </a:p>
          <a:p>
            <a:r>
              <a:rPr lang="en-US" altLang="zh-CN" dirty="0" smtClean="0"/>
              <a:t>indicate the reconstructed skeletons using our method. The green lines</a:t>
            </a:r>
          </a:p>
          <a:p>
            <a:r>
              <a:rPr lang="en-US" altLang="zh-CN" dirty="0" smtClean="0"/>
              <a:t>indicate the ground truth of the synthetic data. The white box is the</a:t>
            </a:r>
          </a:p>
          <a:p>
            <a:r>
              <a:rPr lang="en-US" altLang="zh-CN" dirty="0" smtClean="0"/>
              <a:t>bounding box of the ground truth. The down row represents three pairs of</a:t>
            </a:r>
          </a:p>
          <a:p>
            <a:r>
              <a:rPr lang="en-US" altLang="zh-CN" dirty="0" smtClean="0"/>
              <a:t>reconstructed vessels with materials and lights.</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27</a:t>
            </a:fld>
            <a:endParaRPr lang="zh-CN" altLang="en-US"/>
          </a:p>
        </p:txBody>
      </p:sp>
    </p:spTree>
    <p:extLst>
      <p:ext uri="{BB962C8B-B14F-4D97-AF65-F5344CB8AC3E}">
        <p14:creationId xmlns:p14="http://schemas.microsoft.com/office/powerpoint/2010/main" val="1494097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figure shows</a:t>
            </a:r>
            <a:r>
              <a:rPr lang="en-US" altLang="zh-CN" baseline="0" dirty="0" smtClean="0"/>
              <a:t> the robustness of our method. Our reconstruction result will be automatically </a:t>
            </a:r>
          </a:p>
          <a:p>
            <a:r>
              <a:rPr lang="en-US" altLang="zh-CN" baseline="0" dirty="0" err="1" smtClean="0"/>
              <a:t>Refixed</a:t>
            </a:r>
            <a:r>
              <a:rPr lang="en-US" altLang="zh-CN" baseline="0" dirty="0" smtClean="0"/>
              <a:t> for our method’s global optimization nature.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28</a:t>
            </a:fld>
            <a:endParaRPr lang="zh-CN" altLang="en-US"/>
          </a:p>
        </p:txBody>
      </p:sp>
    </p:spTree>
    <p:extLst>
      <p:ext uri="{BB962C8B-B14F-4D97-AF65-F5344CB8AC3E}">
        <p14:creationId xmlns:p14="http://schemas.microsoft.com/office/powerpoint/2010/main" val="211525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is the timing statistics</a:t>
            </a:r>
            <a:r>
              <a:rPr lang="en-US" altLang="zh-CN" baseline="0" dirty="0" smtClean="0"/>
              <a:t> </a:t>
            </a:r>
            <a:r>
              <a:rPr lang="en-US" altLang="zh-CN" dirty="0" smtClean="0"/>
              <a:t>for</a:t>
            </a:r>
            <a:r>
              <a:rPr lang="en-US" altLang="zh-CN" baseline="0" dirty="0" smtClean="0"/>
              <a:t> 130 image pairs of synthetic data. Different legends are used to indicate timing for different steps. </a:t>
            </a:r>
          </a:p>
          <a:p>
            <a:r>
              <a:rPr lang="en-US" altLang="zh-CN" baseline="0" dirty="0" smtClean="0"/>
              <a:t>Since the synthetic data is simple and share almost the same topology, the processing time is stable among all pairs. The whole </a:t>
            </a:r>
          </a:p>
          <a:p>
            <a:r>
              <a:rPr lang="en-US" altLang="zh-CN" baseline="0" dirty="0" smtClean="0"/>
              <a:t>Processing time is almost one thousand and two hundred milliseconds.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29</a:t>
            </a:fld>
            <a:endParaRPr lang="zh-CN" altLang="en-US"/>
          </a:p>
        </p:txBody>
      </p:sp>
    </p:spTree>
    <p:extLst>
      <p:ext uri="{BB962C8B-B14F-4D97-AF65-F5344CB8AC3E}">
        <p14:creationId xmlns:p14="http://schemas.microsoft.com/office/powerpoint/2010/main" val="419723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dirty="0" smtClean="0"/>
              <a:t>According to the pipeline</a:t>
            </a:r>
            <a:r>
              <a:rPr lang="en-US" altLang="zh-CN" baseline="0" dirty="0" smtClean="0"/>
              <a:t> of our method, the inputs are original x-ray medical images, the final results are time-relevant reconstructed vessels. </a:t>
            </a:r>
          </a:p>
          <a:p>
            <a:pPr marL="0" indent="0">
              <a:buNone/>
            </a:pPr>
            <a:r>
              <a:rPr lang="en-US" altLang="zh-CN" baseline="0" dirty="0" smtClean="0"/>
              <a:t>There are four major steps during the reconstruction. we will review the related work from the corresponding topics. </a:t>
            </a:r>
            <a:endParaRPr lang="en-US" altLang="zh-CN" dirty="0" smtClean="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a:t>
            </a:fld>
            <a:endParaRPr lang="zh-CN" altLang="en-US"/>
          </a:p>
        </p:txBody>
      </p:sp>
    </p:spTree>
    <p:extLst>
      <p:ext uri="{BB962C8B-B14F-4D97-AF65-F5344CB8AC3E}">
        <p14:creationId xmlns:p14="http://schemas.microsoft.com/office/powerpoint/2010/main" val="2223086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figure shows</a:t>
            </a:r>
            <a:r>
              <a:rPr lang="en-US" altLang="zh-CN" baseline="0" dirty="0" smtClean="0"/>
              <a:t> reconstructed clinical data. Seven data sets are considered. Four reconstructed pairs are presented including one for data set 1-4 respectively. Color codes are used to specify the number of the data set and selected views. </a:t>
            </a:r>
          </a:p>
          <a:p>
            <a:r>
              <a:rPr lang="en-US" altLang="zh-CN" baseline="0" dirty="0" smtClean="0"/>
              <a:t>The statistical timing is also shown, the minimum, maximum and average timing for each data set are also shown. </a:t>
            </a:r>
          </a:p>
          <a:p>
            <a:r>
              <a:rPr lang="en-US" altLang="zh-CN" baseline="0" dirty="0" smtClean="0"/>
              <a:t>Due to the complexity of clinical data, processing time is longer than that of the synthetic data.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30</a:t>
            </a:fld>
            <a:endParaRPr lang="zh-CN" altLang="en-US"/>
          </a:p>
        </p:txBody>
      </p:sp>
    </p:spTree>
    <p:extLst>
      <p:ext uri="{BB962C8B-B14F-4D97-AF65-F5344CB8AC3E}">
        <p14:creationId xmlns:p14="http://schemas.microsoft.com/office/powerpoint/2010/main" val="3518531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And,</a:t>
            </a:r>
            <a:r>
              <a:rPr lang="en-US" altLang="zh-CN" baseline="0" dirty="0" smtClean="0"/>
              <a:t> again ,this is the timing figure for each of the four data sets. The preprocessing step is well parallelized and is</a:t>
            </a:r>
          </a:p>
          <a:p>
            <a:r>
              <a:rPr lang="en-US" altLang="zh-CN" baseline="0" dirty="0" smtClean="0"/>
              <a:t>Always stable. The messaging and energy step are partly parallelized and are sensitive to input complexity. However, </a:t>
            </a:r>
          </a:p>
          <a:p>
            <a:r>
              <a:rPr lang="en-US" altLang="zh-CN" baseline="0" dirty="0" smtClean="0"/>
              <a:t>The whole reconstruction time is under three seconds.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31</a:t>
            </a:fld>
            <a:endParaRPr lang="zh-CN" altLang="en-US"/>
          </a:p>
        </p:txBody>
      </p:sp>
    </p:spTree>
    <p:extLst>
      <p:ext uri="{BB962C8B-B14F-4D97-AF65-F5344CB8AC3E}">
        <p14:creationId xmlns:p14="http://schemas.microsoft.com/office/powerpoint/2010/main" val="2841639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32</a:t>
            </a:fld>
            <a:endParaRPr lang="zh-CN" altLang="en-US"/>
          </a:p>
        </p:txBody>
      </p:sp>
    </p:spTree>
    <p:extLst>
      <p:ext uri="{BB962C8B-B14F-4D97-AF65-F5344CB8AC3E}">
        <p14:creationId xmlns:p14="http://schemas.microsoft.com/office/powerpoint/2010/main" val="1662876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33</a:t>
            </a:fld>
            <a:endParaRPr lang="zh-CN" altLang="en-US"/>
          </a:p>
        </p:txBody>
      </p:sp>
    </p:spTree>
    <p:extLst>
      <p:ext uri="{BB962C8B-B14F-4D97-AF65-F5344CB8AC3E}">
        <p14:creationId xmlns:p14="http://schemas.microsoft.com/office/powerpoint/2010/main" val="1723000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a:t>
            </a:r>
            <a:r>
              <a:rPr lang="en-US" altLang="zh-CN" baseline="0" dirty="0" smtClean="0"/>
              <a:t> our experiments, we use seven sets of clinical data. Each set contains more than fifty images at three</a:t>
            </a:r>
          </a:p>
          <a:p>
            <a:r>
              <a:rPr lang="en-US" altLang="zh-CN" baseline="0" dirty="0" smtClean="0"/>
              <a:t>Different angles. The first sequence is selected as the reference view. According to the ECG-gating data, </a:t>
            </a:r>
          </a:p>
          <a:p>
            <a:r>
              <a:rPr lang="en-US" altLang="zh-CN" baseline="0" dirty="0" smtClean="0"/>
              <a:t>Corresponding images in different views are labeled and selected as show in the table. </a:t>
            </a:r>
          </a:p>
          <a:p>
            <a:r>
              <a:rPr lang="en-US" altLang="zh-CN" baseline="0" dirty="0" smtClean="0"/>
              <a:t>Totally, we reconstructed 131 pairs of vessels from the sequence.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34</a:t>
            </a:fld>
            <a:endParaRPr lang="zh-CN" altLang="en-US"/>
          </a:p>
        </p:txBody>
      </p:sp>
    </p:spTree>
    <p:extLst>
      <p:ext uri="{BB962C8B-B14F-4D97-AF65-F5344CB8AC3E}">
        <p14:creationId xmlns:p14="http://schemas.microsoft.com/office/powerpoint/2010/main" val="827902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that’s all, thanks.</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35</a:t>
            </a:fld>
            <a:endParaRPr lang="zh-CN" altLang="en-US"/>
          </a:p>
        </p:txBody>
      </p:sp>
    </p:spTree>
    <p:extLst>
      <p:ext uri="{BB962C8B-B14F-4D97-AF65-F5344CB8AC3E}">
        <p14:creationId xmlns:p14="http://schemas.microsoft.com/office/powerpoint/2010/main" val="1885858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36</a:t>
            </a:fld>
            <a:endParaRPr lang="zh-CN" altLang="en-US"/>
          </a:p>
        </p:txBody>
      </p:sp>
    </p:spTree>
    <p:extLst>
      <p:ext uri="{BB962C8B-B14F-4D97-AF65-F5344CB8AC3E}">
        <p14:creationId xmlns:p14="http://schemas.microsoft.com/office/powerpoint/2010/main" val="295149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baseline="0" dirty="0" smtClean="0"/>
              <a:t>The first are vessel extraction techniques.  </a:t>
            </a:r>
            <a:endParaRPr lang="en-US" altLang="zh-CN" dirty="0" smtClean="0"/>
          </a:p>
          <a:p>
            <a:pPr marL="228600" indent="-228600">
              <a:buAutoNum type="arabicPeriod"/>
            </a:pPr>
            <a:r>
              <a:rPr lang="en-US" altLang="zh-CN" dirty="0" smtClean="0"/>
              <a:t>Hoover et al. [1] used a mathematical filter to entails a broad range of vessel enhancement. </a:t>
            </a:r>
          </a:p>
          <a:p>
            <a:pPr marL="228600" indent="-228600">
              <a:buAutoNum type="arabicPeriod"/>
            </a:pPr>
            <a:r>
              <a:rPr lang="en-US" altLang="zh-CN" dirty="0" smtClean="0"/>
              <a:t>Li et al. [2] conducted this task using a non-linear filter. </a:t>
            </a:r>
          </a:p>
          <a:p>
            <a:pPr marL="228600" indent="-228600">
              <a:buAutoNum type="arabicPeriod"/>
            </a:pPr>
            <a:r>
              <a:rPr lang="en-US" altLang="zh-CN" dirty="0" err="1" smtClean="0"/>
              <a:t>Frangi</a:t>
            </a:r>
            <a:r>
              <a:rPr lang="en-US" altLang="zh-CN" dirty="0" smtClean="0"/>
              <a:t> et al. [3] used the </a:t>
            </a:r>
            <a:r>
              <a:rPr lang="en-US" altLang="zh-CN" dirty="0" err="1" smtClean="0"/>
              <a:t>eigen</a:t>
            </a:r>
            <a:r>
              <a:rPr lang="en-US" altLang="zh-CN" dirty="0" smtClean="0"/>
              <a:t> values of</a:t>
            </a:r>
            <a:r>
              <a:rPr lang="en-US" altLang="zh-CN" baseline="0" dirty="0" smtClean="0"/>
              <a:t> </a:t>
            </a:r>
            <a:r>
              <a:rPr lang="en-US" altLang="zh-CN" dirty="0" smtClean="0"/>
              <a:t>Hessian matrix to extract the tube-like structures from</a:t>
            </a:r>
            <a:r>
              <a:rPr lang="en-US" altLang="zh-CN" baseline="0" dirty="0" smtClean="0"/>
              <a:t> </a:t>
            </a:r>
            <a:r>
              <a:rPr lang="en-US" altLang="zh-CN" dirty="0" smtClean="0"/>
              <a:t>X-ray images. </a:t>
            </a:r>
          </a:p>
          <a:p>
            <a:pPr marL="228600" indent="-228600">
              <a:buAutoNum type="arabicPeriod"/>
            </a:pPr>
            <a:r>
              <a:rPr lang="en-US" altLang="zh-CN" dirty="0" err="1" smtClean="0"/>
              <a:t>Condurache</a:t>
            </a:r>
            <a:r>
              <a:rPr lang="en-US" altLang="zh-CN" dirty="0" smtClean="0"/>
              <a:t> et al. [4] used</a:t>
            </a:r>
            <a:r>
              <a:rPr lang="en-US" altLang="zh-CN" baseline="0" dirty="0" smtClean="0"/>
              <a:t> the Hessian Matrix </a:t>
            </a:r>
            <a:r>
              <a:rPr lang="en-US" altLang="zh-CN" dirty="0" smtClean="0"/>
              <a:t>while adding a hysteresis(</a:t>
            </a:r>
            <a:r>
              <a:rPr lang="en-US" altLang="zh-CN" b="1" dirty="0" err="1" smtClean="0">
                <a:effectLst/>
              </a:rPr>
              <a:t>hɪstə'riːsɪs</a:t>
            </a:r>
            <a:r>
              <a:rPr lang="en-US" altLang="zh-CN" dirty="0" smtClean="0"/>
              <a:t>) </a:t>
            </a:r>
            <a:r>
              <a:rPr lang="en-US" altLang="zh-CN" dirty="0" err="1" smtClean="0"/>
              <a:t>thresholding</a:t>
            </a:r>
            <a:r>
              <a:rPr lang="en-US" altLang="zh-CN" dirty="0" smtClean="0"/>
              <a:t> method to purify</a:t>
            </a:r>
            <a:r>
              <a:rPr lang="en-US" altLang="zh-CN" baseline="0" dirty="0" smtClean="0"/>
              <a:t> </a:t>
            </a:r>
            <a:r>
              <a:rPr lang="en-US" altLang="zh-CN" dirty="0" smtClean="0"/>
              <a:t>the extracted data.</a:t>
            </a:r>
          </a:p>
          <a:p>
            <a:pPr marL="228600" indent="-228600">
              <a:buAutoNum type="arabicPeriod"/>
            </a:pPr>
            <a:r>
              <a:rPr lang="en-US" altLang="zh-CN" dirty="0" smtClean="0"/>
              <a:t>Zhang et al. [5] proposed a novel extension of the matched filter approach which is composed</a:t>
            </a:r>
            <a:r>
              <a:rPr lang="en-US" altLang="zh-CN" baseline="0" dirty="0" smtClean="0"/>
              <a:t> </a:t>
            </a:r>
            <a:r>
              <a:rPr lang="en-US" altLang="zh-CN" dirty="0" smtClean="0"/>
              <a:t>of a zero-mean Gaussian function and the first-order derivative of Gaussian,</a:t>
            </a:r>
            <a:r>
              <a:rPr lang="en-US" altLang="zh-CN" baseline="0" dirty="0" smtClean="0"/>
              <a:t> </a:t>
            </a:r>
            <a:r>
              <a:rPr lang="en-US" altLang="zh-CN" dirty="0" smtClean="0"/>
              <a:t>yet</a:t>
            </a:r>
            <a:r>
              <a:rPr lang="en-US" altLang="zh-CN" baseline="0" dirty="0" smtClean="0"/>
              <a:t> </a:t>
            </a:r>
            <a:r>
              <a:rPr lang="en-US" altLang="zh-CN" dirty="0" smtClean="0"/>
              <a:t>their extraction may lead to more isolated retinal vessels.</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4</a:t>
            </a:fld>
            <a:endParaRPr lang="zh-CN" altLang="en-US"/>
          </a:p>
        </p:txBody>
      </p:sp>
    </p:spTree>
    <p:extLst>
      <p:ext uri="{BB962C8B-B14F-4D97-AF65-F5344CB8AC3E}">
        <p14:creationId xmlns:p14="http://schemas.microsoft.com/office/powerpoint/2010/main" val="234658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Second are skeleton extraction technique,</a:t>
            </a:r>
            <a:r>
              <a:rPr lang="en-US" altLang="zh-CN" baseline="0" dirty="0" smtClean="0"/>
              <a:t> </a:t>
            </a:r>
            <a:r>
              <a:rPr lang="en-US" altLang="zh-CN" dirty="0" smtClean="0"/>
              <a:t>As with skeleton extraction,</a:t>
            </a:r>
            <a:r>
              <a:rPr lang="en-US" altLang="zh-CN" baseline="0" dirty="0" smtClean="0"/>
              <a:t> there are many types and sub-types of techniques.</a:t>
            </a:r>
          </a:p>
          <a:p>
            <a:r>
              <a:rPr lang="en-US" altLang="zh-CN" baseline="0" dirty="0" smtClean="0"/>
              <a:t>Our major attention is attracted by the Deformable model based techniques and tracking based techniques.  </a:t>
            </a:r>
          </a:p>
          <a:p>
            <a:r>
              <a:rPr lang="en-US" altLang="zh-CN" baseline="0" dirty="0" smtClean="0"/>
              <a:t>We also recommend the overview  to anyone interested in these types of Techniques.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5</a:t>
            </a:fld>
            <a:endParaRPr lang="zh-CN" altLang="en-US"/>
          </a:p>
        </p:txBody>
      </p:sp>
    </p:spTree>
    <p:extLst>
      <p:ext uri="{BB962C8B-B14F-4D97-AF65-F5344CB8AC3E}">
        <p14:creationId xmlns:p14="http://schemas.microsoft.com/office/powerpoint/2010/main" val="1160062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Next, we</a:t>
            </a:r>
            <a:r>
              <a:rPr lang="en-US" altLang="zh-CN" baseline="0" dirty="0" smtClean="0"/>
              <a:t> will talk about 3d reconstruction techniques.</a:t>
            </a:r>
            <a:endParaRPr lang="en-US" altLang="zh-CN" dirty="0" smtClean="0"/>
          </a:p>
          <a:p>
            <a:r>
              <a:rPr lang="en-US" altLang="zh-CN" dirty="0" smtClean="0"/>
              <a:t>1.2 </a:t>
            </a:r>
            <a:r>
              <a:rPr lang="en-US" altLang="zh-CN" dirty="0" err="1" smtClean="0"/>
              <a:t>Wellnhofer</a:t>
            </a:r>
            <a:r>
              <a:rPr lang="en-US" altLang="zh-CN" dirty="0" smtClean="0"/>
              <a:t> et al. [12] and </a:t>
            </a:r>
            <a:r>
              <a:rPr lang="en-US" altLang="zh-CN" dirty="0" err="1" smtClean="0"/>
              <a:t>Messanger</a:t>
            </a:r>
            <a:r>
              <a:rPr lang="en-US" altLang="zh-CN" dirty="0" smtClean="0"/>
              <a:t> et al. [13] evaluated</a:t>
            </a:r>
            <a:r>
              <a:rPr lang="en-US" altLang="zh-CN" baseline="0" dirty="0" smtClean="0"/>
              <a:t> </a:t>
            </a:r>
            <a:r>
              <a:rPr lang="en-US" altLang="zh-CN" dirty="0" smtClean="0"/>
              <a:t>that 3D reconstructions of coronary arteries from 2D X-ray image sequences and permit accurate results of the real data.</a:t>
            </a:r>
          </a:p>
          <a:p>
            <a:endParaRPr lang="en-US" altLang="zh-CN" dirty="0" smtClean="0"/>
          </a:p>
          <a:p>
            <a:r>
              <a:rPr lang="en-US" altLang="zh-CN" dirty="0" smtClean="0"/>
              <a:t>3. </a:t>
            </a:r>
            <a:r>
              <a:rPr lang="en-US" altLang="zh-CN" dirty="0" err="1" smtClean="0"/>
              <a:t>Movassaghi</a:t>
            </a:r>
            <a:r>
              <a:rPr lang="en-US" altLang="zh-CN" dirty="0" smtClean="0"/>
              <a:t> et al. [15] used multiple projections for realistic vessel lumen simulation.</a:t>
            </a:r>
          </a:p>
          <a:p>
            <a:endParaRPr lang="en-US" altLang="zh-CN" dirty="0" smtClean="0"/>
          </a:p>
          <a:p>
            <a:r>
              <a:rPr lang="en-US" altLang="zh-CN" dirty="0" smtClean="0"/>
              <a:t>4. </a:t>
            </a:r>
            <a:r>
              <a:rPr lang="en-US" altLang="zh-CN" dirty="0" err="1" smtClean="0"/>
              <a:t>Hansis</a:t>
            </a:r>
            <a:r>
              <a:rPr lang="en-US" altLang="zh-CN" dirty="0" smtClean="0"/>
              <a:t> et al. [17] had used multiple projections from a single rotational X-ray angiography to reconstruct the 3D centerline and the topology.</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6</a:t>
            </a:fld>
            <a:endParaRPr lang="zh-CN" altLang="en-US"/>
          </a:p>
        </p:txBody>
      </p:sp>
    </p:spTree>
    <p:extLst>
      <p:ext uri="{BB962C8B-B14F-4D97-AF65-F5344CB8AC3E}">
        <p14:creationId xmlns:p14="http://schemas.microsoft.com/office/powerpoint/2010/main" val="182381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dirty="0" smtClean="0"/>
              <a:t>At last, we will</a:t>
            </a:r>
            <a:r>
              <a:rPr lang="en-US" altLang="zh-CN" baseline="0" dirty="0" smtClean="0"/>
              <a:t> talk about motion tracking techniques.</a:t>
            </a:r>
            <a:endParaRPr lang="en-US" altLang="zh-CN" dirty="0" smtClean="0"/>
          </a:p>
          <a:p>
            <a:pPr marL="228600" indent="-228600">
              <a:buAutoNum type="arabicPeriod"/>
            </a:pPr>
            <a:r>
              <a:rPr lang="en-US" altLang="zh-CN" dirty="0" smtClean="0"/>
              <a:t>Chen et al. [27] reconstructed the vessel tree and performed motion tracking on this tree with constraints.</a:t>
            </a:r>
          </a:p>
          <a:p>
            <a:pPr marL="228600" indent="-228600">
              <a:buAutoNum type="arabicPeriod"/>
            </a:pPr>
            <a:r>
              <a:rPr lang="en-US" altLang="zh-CN" dirty="0" err="1" smtClean="0"/>
              <a:t>Shechter</a:t>
            </a:r>
            <a:r>
              <a:rPr lang="en-US" altLang="zh-CN" dirty="0" smtClean="0"/>
              <a:t> et al. [29] presented a 3D method for tracking the coronary arteries through a temporal sequence of biplane X-ray angiograms.</a:t>
            </a:r>
          </a:p>
          <a:p>
            <a:pPr marL="228600" indent="-228600">
              <a:buAutoNum type="arabicPeriod"/>
            </a:pPr>
            <a:r>
              <a:rPr lang="en-US" altLang="zh-CN" dirty="0" smtClean="0"/>
              <a:t>On the other side, motion field recovered from each data set is composed of patients’ heart and breath movement, which could be regarded as a function of cardiac phase and respiratory phase. </a:t>
            </a:r>
            <a:r>
              <a:rPr lang="en-US" altLang="zh-CN" dirty="0" err="1" smtClean="0"/>
              <a:t>Shechter</a:t>
            </a:r>
            <a:r>
              <a:rPr lang="en-US" altLang="zh-CN" dirty="0" smtClean="0"/>
              <a:t> et al. [30] proposed a parametric model to decompose the</a:t>
            </a:r>
            <a:r>
              <a:rPr lang="en-US" altLang="zh-CN" baseline="0" dirty="0" smtClean="0"/>
              <a:t> </a:t>
            </a:r>
            <a:r>
              <a:rPr lang="en-US" altLang="zh-CN" dirty="0" smtClean="0"/>
              <a:t>motion field into independent cardiac and respiratory components.</a:t>
            </a:r>
          </a:p>
          <a:p>
            <a:pPr marL="228600" indent="-228600">
              <a:buAutoNum type="arabicPeriod"/>
            </a:pPr>
            <a:r>
              <a:rPr lang="en-US" altLang="zh-CN" dirty="0" smtClean="0"/>
              <a:t>Meanwhile, </a:t>
            </a:r>
            <a:r>
              <a:rPr lang="en-US" altLang="zh-CN" dirty="0" err="1" smtClean="0"/>
              <a:t>Blondel</a:t>
            </a:r>
            <a:r>
              <a:rPr lang="en-US" altLang="zh-CN" dirty="0" smtClean="0"/>
              <a:t> et al. [31] presented a method to compute 4D tomographic representations of</a:t>
            </a:r>
            <a:r>
              <a:rPr lang="en-US" altLang="zh-CN" baseline="0" dirty="0" smtClean="0"/>
              <a:t> </a:t>
            </a:r>
            <a:r>
              <a:rPr lang="en-US" altLang="zh-CN" dirty="0" smtClean="0"/>
              <a:t>coronary arteries from a single view of rotational mono-plane angiograms based on 4D B-spline solids to model motions. </a:t>
            </a:r>
          </a:p>
          <a:p>
            <a:pPr marL="228600" indent="-228600">
              <a:buAutoNum type="arabicPeriod"/>
            </a:pPr>
            <a:r>
              <a:rPr lang="en-US" altLang="zh-CN" dirty="0" err="1" smtClean="0"/>
              <a:t>Bouattour</a:t>
            </a:r>
            <a:r>
              <a:rPr lang="en-US" altLang="zh-CN" dirty="0" smtClean="0"/>
              <a:t> et al. [32] formulated the tracking problem as a 3D-2D registration problem in which the</a:t>
            </a:r>
            <a:r>
              <a:rPr lang="en-US" altLang="zh-CN" baseline="0" dirty="0" smtClean="0"/>
              <a:t> </a:t>
            </a:r>
            <a:r>
              <a:rPr lang="en-US" altLang="zh-CN" dirty="0" smtClean="0"/>
              <a:t>3D model deforms in space to best fit the given set of 2D</a:t>
            </a:r>
            <a:r>
              <a:rPr lang="en-US" altLang="zh-CN" baseline="0" dirty="0" smtClean="0"/>
              <a:t> </a:t>
            </a:r>
            <a:r>
              <a:rPr lang="en-US" altLang="zh-CN" dirty="0" smtClean="0"/>
              <a:t>angiogram.</a:t>
            </a:r>
          </a:p>
          <a:p>
            <a:pPr marL="0" indent="0">
              <a:buNone/>
            </a:pP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7</a:t>
            </a:fld>
            <a:endParaRPr lang="zh-CN" altLang="en-US"/>
          </a:p>
        </p:txBody>
      </p:sp>
    </p:spTree>
    <p:extLst>
      <p:ext uri="{BB962C8B-B14F-4D97-AF65-F5344CB8AC3E}">
        <p14:creationId xmlns:p14="http://schemas.microsoft.com/office/powerpoint/2010/main" val="264309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have reviewed so many</a:t>
            </a:r>
            <a:r>
              <a:rPr lang="en-US" altLang="zh-CN" baseline="0" dirty="0" smtClean="0"/>
              <a:t> related works, what we face next is the challenges.</a:t>
            </a:r>
            <a:endParaRPr lang="en-US" altLang="zh-CN" dirty="0" smtClean="0"/>
          </a:p>
          <a:p>
            <a:r>
              <a:rPr lang="en-US" altLang="zh-CN" dirty="0" smtClean="0"/>
              <a:t>During</a:t>
            </a:r>
            <a:r>
              <a:rPr lang="en-US" altLang="zh-CN" baseline="0" dirty="0" smtClean="0"/>
              <a:t> the reconstructions, we have three key challenges.  First, during the preprocessing step, </a:t>
            </a:r>
          </a:p>
          <a:p>
            <a:r>
              <a:rPr lang="en-US" altLang="zh-CN" baseline="0" dirty="0" smtClean="0"/>
              <a:t>How can we extract the vessel structures from the blurry medical images precisely and efficiently. </a:t>
            </a:r>
          </a:p>
          <a:p>
            <a:r>
              <a:rPr lang="en-US" altLang="zh-CN" baseline="0" dirty="0" smtClean="0"/>
              <a:t>Next, during the static reconstruction step , how can we avoid explicit registration and design a </a:t>
            </a:r>
          </a:p>
          <a:p>
            <a:r>
              <a:rPr lang="en-US" altLang="zh-CN" baseline="0" dirty="0" smtClean="0"/>
              <a:t>Flexible framework with various constrains.  Finally, during the dynamic reconstruction step, how can </a:t>
            </a:r>
          </a:p>
          <a:p>
            <a:r>
              <a:rPr lang="en-US" altLang="zh-CN" baseline="0" dirty="0" smtClean="0"/>
              <a:t>We model and track the vessels’ s motion according to the sequential image pairs. </a:t>
            </a:r>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8</a:t>
            </a:fld>
            <a:endParaRPr lang="zh-CN" altLang="en-US"/>
          </a:p>
        </p:txBody>
      </p:sp>
    </p:spTree>
    <p:extLst>
      <p:ext uri="{BB962C8B-B14F-4D97-AF65-F5344CB8AC3E}">
        <p14:creationId xmlns:p14="http://schemas.microsoft.com/office/powerpoint/2010/main" val="336882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Solving</a:t>
            </a:r>
            <a:r>
              <a:rPr lang="en-US" altLang="zh-CN" baseline="0" dirty="0" smtClean="0"/>
              <a:t> the challenges is what we contribute. First, we propose an </a:t>
            </a:r>
            <a:r>
              <a:rPr lang="en-US" altLang="zh-CN" dirty="0" err="1" smtClean="0">
                <a:latin typeface="Times New Roman" panose="02020603050405020304" pitchFamily="18" charset="0"/>
                <a:cs typeface="Times New Roman" panose="02020603050405020304" pitchFamily="18" charset="0"/>
              </a:rPr>
              <a:t>An</a:t>
            </a:r>
            <a:r>
              <a:rPr lang="en-US" altLang="zh-CN" dirty="0" smtClean="0">
                <a:latin typeface="Times New Roman" panose="02020603050405020304" pitchFamily="18" charset="0"/>
                <a:cs typeface="Times New Roman" panose="02020603050405020304" pitchFamily="18" charset="0"/>
              </a:rPr>
              <a:t> efficient </a:t>
            </a:r>
            <a:r>
              <a:rPr lang="en-US" altLang="zh-CN" b="1" i="1" dirty="0" smtClean="0">
                <a:latin typeface="Times New Roman" panose="02020603050405020304" pitchFamily="18" charset="0"/>
                <a:cs typeface="Times New Roman" panose="02020603050405020304" pitchFamily="18" charset="0"/>
              </a:rPr>
              <a:t>parallelized</a:t>
            </a:r>
            <a:r>
              <a:rPr lang="en-US" altLang="zh-CN" i="1" dirty="0" smtClean="0">
                <a:latin typeface="Times New Roman" panose="02020603050405020304" pitchFamily="18" charset="0"/>
                <a:cs typeface="Times New Roman" panose="02020603050405020304" pitchFamily="18" charset="0"/>
              </a:rPr>
              <a:t> </a:t>
            </a:r>
            <a:r>
              <a:rPr lang="en-US" altLang="zh-CN" b="1" i="1" dirty="0" smtClean="0">
                <a:latin typeface="Times New Roman" panose="02020603050405020304" pitchFamily="18" charset="0"/>
                <a:cs typeface="Times New Roman" panose="02020603050405020304" pitchFamily="18" charset="0"/>
              </a:rPr>
              <a:t>thinning</a:t>
            </a:r>
            <a:r>
              <a:rPr lang="en-US" altLang="zh-CN" i="1"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and </a:t>
            </a:r>
            <a:r>
              <a:rPr lang="en-US" altLang="zh-CN" b="1" i="1" dirty="0" smtClean="0">
                <a:latin typeface="Times New Roman" panose="02020603050405020304" pitchFamily="18" charset="0"/>
                <a:cs typeface="Times New Roman" panose="02020603050405020304" pitchFamily="18" charset="0"/>
              </a:rPr>
              <a:t>refining</a:t>
            </a:r>
            <a:r>
              <a:rPr lang="en-US" altLang="zh-CN" dirty="0" smtClean="0">
                <a:latin typeface="Times New Roman" panose="02020603050405020304" pitchFamily="18" charset="0"/>
                <a:cs typeface="Times New Roman" panose="02020603050405020304" pitchFamily="18" charset="0"/>
              </a:rPr>
              <a:t> method for extracting </a:t>
            </a:r>
            <a:r>
              <a:rPr lang="en-US" altLang="zh-CN" b="1" i="1" dirty="0" smtClean="0">
                <a:latin typeface="Times New Roman" panose="02020603050405020304" pitchFamily="18" charset="0"/>
                <a:cs typeface="Times New Roman" panose="02020603050405020304" pitchFamily="18" charset="0"/>
              </a:rPr>
              <a:t>vessel skeletons </a:t>
            </a:r>
            <a:r>
              <a:rPr lang="en-US" altLang="zh-CN" dirty="0" smtClean="0">
                <a:latin typeface="Times New Roman" panose="02020603050405020304" pitchFamily="18" charset="0"/>
                <a:cs typeface="Times New Roman" panose="02020603050405020304" pitchFamily="18" charset="0"/>
              </a:rPr>
              <a:t>and </a:t>
            </a:r>
            <a:r>
              <a:rPr lang="en-US" altLang="zh-CN" b="1" i="1" dirty="0" smtClean="0">
                <a:latin typeface="Times New Roman" panose="02020603050405020304" pitchFamily="18" charset="0"/>
                <a:cs typeface="Times New Roman" panose="02020603050405020304" pitchFamily="18" charset="0"/>
              </a:rPr>
              <a:t>key points</a:t>
            </a:r>
            <a:r>
              <a:rPr lang="en-US" altLang="zh-CN" b="0" i="0" baseline="0" dirty="0" smtClean="0">
                <a:latin typeface="Times New Roman" panose="02020603050405020304" pitchFamily="18" charset="0"/>
                <a:cs typeface="Times New Roman" panose="02020603050405020304" pitchFamily="18" charset="0"/>
              </a:rPr>
              <a:t> from medical images.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i="0" baseline="0" dirty="0" smtClean="0">
                <a:latin typeface="Times New Roman" panose="02020603050405020304" pitchFamily="18" charset="0"/>
                <a:cs typeface="Times New Roman" panose="02020603050405020304" pitchFamily="18" charset="0"/>
              </a:rPr>
              <a:t>Second, we propose </a:t>
            </a:r>
            <a:r>
              <a:rPr lang="en-US" altLang="zh-CN" dirty="0" smtClean="0">
                <a:latin typeface="Times New Roman" panose="02020603050405020304" pitchFamily="18" charset="0"/>
                <a:cs typeface="Times New Roman" panose="02020603050405020304" pitchFamily="18" charset="0"/>
              </a:rPr>
              <a:t>A reconstruction algorithm based on </a:t>
            </a:r>
            <a:r>
              <a:rPr lang="en-US" altLang="zh-CN" b="1" i="1" dirty="0" smtClean="0">
                <a:latin typeface="Times New Roman" panose="02020603050405020304" pitchFamily="18" charset="0"/>
                <a:cs typeface="Times New Roman" panose="02020603050405020304" pitchFamily="18" charset="0"/>
              </a:rPr>
              <a:t>energy theory </a:t>
            </a:r>
            <a:r>
              <a:rPr lang="en-US" altLang="zh-CN" dirty="0" smtClean="0">
                <a:latin typeface="Times New Roman" panose="02020603050405020304" pitchFamily="18" charset="0"/>
                <a:cs typeface="Times New Roman" panose="02020603050405020304" pitchFamily="18" charset="0"/>
              </a:rPr>
              <a:t>solved  using belief propagation with constrains. Third, we propose</a:t>
            </a:r>
            <a:r>
              <a:rPr lang="en-US" altLang="zh-CN" baseline="0" dirty="0" smtClean="0">
                <a:latin typeface="Times New Roman" panose="02020603050405020304" pitchFamily="18" charset="0"/>
                <a:cs typeface="Times New Roman" panose="02020603050405020304" pitchFamily="18" charset="0"/>
              </a:rPr>
              <a:t> the vessel motion tracking method based on Our static reconstruction system with CUDA. </a:t>
            </a:r>
            <a:endParaRPr lang="zh-CN" altLang="en-US" dirty="0" smtClean="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E6FD0D1A-6C40-452D-8EE8-34C268B3B9D4}" type="slidenum">
              <a:rPr lang="zh-CN" altLang="en-US" smtClean="0"/>
              <a:t>9</a:t>
            </a:fld>
            <a:endParaRPr lang="zh-CN" altLang="en-US"/>
          </a:p>
        </p:txBody>
      </p:sp>
    </p:spTree>
    <p:extLst>
      <p:ext uri="{BB962C8B-B14F-4D97-AF65-F5344CB8AC3E}">
        <p14:creationId xmlns:p14="http://schemas.microsoft.com/office/powerpoint/2010/main" val="250006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1610922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294408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3469915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71196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1488764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447706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3393353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419154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326516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2766807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8A99821-4DC1-4BCA-936A-5BDFCB345EB9}" type="datetimeFigureOut">
              <a:rPr lang="zh-CN" altLang="en-US" smtClean="0"/>
              <a:t>2014/6/7 Saturday</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142993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A99821-4DC1-4BCA-936A-5BDFCB345EB9}" type="datetimeFigureOut">
              <a:rPr lang="zh-CN" altLang="en-US" smtClean="0"/>
              <a:t>2014/6/7 Saturday</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A9DAB-8917-44E6-A4CC-51477AD018E7}" type="slidenum">
              <a:rPr lang="zh-CN" altLang="en-US" smtClean="0"/>
              <a:t>‹#›</a:t>
            </a:fld>
            <a:endParaRPr lang="zh-CN" altLang="en-US"/>
          </a:p>
        </p:txBody>
      </p:sp>
    </p:spTree>
    <p:extLst>
      <p:ext uri="{BB962C8B-B14F-4D97-AF65-F5344CB8AC3E}">
        <p14:creationId xmlns:p14="http://schemas.microsoft.com/office/powerpoint/2010/main" val="107702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liu3xing3long@163.com"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mailto:qin@cs.sunysb.edu" TargetMode="Externa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emf"/><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9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0.png"/><Relationship Id="rId4" Type="http://schemas.openxmlformats.org/officeDocument/2006/relationships/image" Target="../media/image27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 y="1978429"/>
            <a:ext cx="9143999" cy="1221357"/>
          </a:xfrm>
        </p:spPr>
        <p:txBody>
          <a:bodyPr>
            <a:noAutofit/>
          </a:bodyPr>
          <a:lstStyle/>
          <a:p>
            <a:r>
              <a:rPr lang="en-US" altLang="zh-CN" sz="2800" b="1" dirty="0">
                <a:latin typeface="Times New Roman" panose="02020603050405020304" pitchFamily="18" charset="0"/>
                <a:cs typeface="Times New Roman" panose="02020603050405020304" pitchFamily="18" charset="0"/>
              </a:rPr>
              <a:t>Parallelized 4D </a:t>
            </a:r>
            <a:r>
              <a:rPr lang="en-US" altLang="zh-CN" sz="2800" b="1" dirty="0" smtClean="0">
                <a:latin typeface="Times New Roman" panose="02020603050405020304" pitchFamily="18" charset="0"/>
                <a:cs typeface="Times New Roman" panose="02020603050405020304" pitchFamily="18" charset="0"/>
              </a:rPr>
              <a:t>Structure</a:t>
            </a:r>
            <a:r>
              <a:rPr lang="en-US" altLang="zh-CN" sz="2800" b="1" dirty="0">
                <a:latin typeface="Times New Roman" panose="02020603050405020304" pitchFamily="18" charset="0"/>
                <a:cs typeface="Times New Roman" panose="02020603050405020304" pitchFamily="18" charset="0"/>
              </a:rPr>
              <a:t>, Shape, and </a:t>
            </a:r>
            <a:r>
              <a:rPr lang="en-US" altLang="zh-CN" sz="2800" b="1" dirty="0" smtClean="0">
                <a:latin typeface="Times New Roman" panose="02020603050405020304" pitchFamily="18" charset="0"/>
                <a:cs typeface="Times New Roman" panose="02020603050405020304" pitchFamily="18" charset="0"/>
              </a:rPr>
              <a:t>Motion Reconstruction </a:t>
            </a:r>
            <a:r>
              <a:rPr lang="en-US" altLang="zh-CN" sz="2800" b="1" dirty="0">
                <a:latin typeface="Times New Roman" panose="02020603050405020304" pitchFamily="18" charset="0"/>
                <a:cs typeface="Times New Roman" panose="02020603050405020304" pitchFamily="18" charset="0"/>
              </a:rPr>
              <a:t>of Vessels </a:t>
            </a:r>
            <a:r>
              <a:rPr lang="en-US" altLang="zh-CN" sz="2800" b="1" dirty="0" smtClean="0">
                <a:latin typeface="Times New Roman" panose="02020603050405020304" pitchFamily="18" charset="0"/>
                <a:cs typeface="Times New Roman" panose="02020603050405020304" pitchFamily="18" charset="0"/>
              </a:rPr>
              <a:t/>
            </a:r>
            <a:br>
              <a:rPr lang="en-US" altLang="zh-CN" sz="2800" b="1" dirty="0" smtClean="0">
                <a:latin typeface="Times New Roman" panose="02020603050405020304" pitchFamily="18" charset="0"/>
                <a:cs typeface="Times New Roman" panose="02020603050405020304" pitchFamily="18" charset="0"/>
              </a:rPr>
            </a:br>
            <a:r>
              <a:rPr lang="en-US" altLang="zh-CN" sz="2800" b="1" dirty="0" smtClean="0">
                <a:latin typeface="Times New Roman" panose="02020603050405020304" pitchFamily="18" charset="0"/>
                <a:cs typeface="Times New Roman" panose="02020603050405020304" pitchFamily="18" charset="0"/>
              </a:rPr>
              <a:t>from </a:t>
            </a:r>
            <a:r>
              <a:rPr lang="en-US" altLang="zh-CN" sz="2800" b="1" dirty="0" err="1">
                <a:latin typeface="Times New Roman" panose="02020603050405020304" pitchFamily="18" charset="0"/>
                <a:cs typeface="Times New Roman" panose="02020603050405020304" pitchFamily="18" charset="0"/>
              </a:rPr>
              <a:t>Multiview</a:t>
            </a:r>
            <a:r>
              <a:rPr lang="en-US" altLang="zh-CN" sz="2800" b="1" dirty="0">
                <a:latin typeface="Times New Roman" panose="02020603050405020304" pitchFamily="18" charset="0"/>
                <a:cs typeface="Times New Roman" panose="02020603050405020304" pitchFamily="18" charset="0"/>
              </a:rPr>
              <a:t> X-Ray Angiograms</a:t>
            </a:r>
            <a:endParaRPr lang="zh-CN" altLang="en-US" sz="2800" b="1" dirty="0">
              <a:latin typeface="Times New Roman" panose="02020603050405020304" pitchFamily="18" charset="0"/>
              <a:cs typeface="Times New Roman" panose="02020603050405020304" pitchFamily="18" charset="0"/>
            </a:endParaRPr>
          </a:p>
        </p:txBody>
      </p:sp>
      <p:sp>
        <p:nvSpPr>
          <p:cNvPr id="12" name="副标题 2"/>
          <p:cNvSpPr>
            <a:spLocks noGrp="1"/>
          </p:cNvSpPr>
          <p:nvPr>
            <p:ph type="subTitle" idx="1"/>
          </p:nvPr>
        </p:nvSpPr>
        <p:spPr>
          <a:xfrm>
            <a:off x="1317147" y="4172359"/>
            <a:ext cx="7826853" cy="1752600"/>
          </a:xfrm>
        </p:spPr>
        <p:txBody>
          <a:bodyPr>
            <a:normAutofit lnSpcReduction="10000"/>
          </a:bodyPr>
          <a:lstStyle/>
          <a:p>
            <a:pPr>
              <a:lnSpc>
                <a:spcPct val="100000"/>
              </a:lnSpc>
            </a:pPr>
            <a:r>
              <a:rPr lang="en-US" altLang="zh-CN" sz="1800" baseline="30000" dirty="0">
                <a:latin typeface="Times New Roman" pitchFamily="18" charset="0"/>
                <a:cs typeface="Times New Roman" pitchFamily="18" charset="0"/>
              </a:rPr>
              <a:t>1</a:t>
            </a:r>
            <a:r>
              <a:rPr lang="en-US" altLang="zh-CN" sz="1800" dirty="0">
                <a:latin typeface="Times New Roman" pitchFamily="18" charset="0"/>
                <a:cs typeface="Times New Roman" pitchFamily="18" charset="0"/>
              </a:rPr>
              <a:t>State Key Laboratory of Virtual Reality Technology </a:t>
            </a:r>
          </a:p>
          <a:p>
            <a:pPr>
              <a:lnSpc>
                <a:spcPct val="100000"/>
              </a:lnSpc>
            </a:pPr>
            <a:r>
              <a:rPr lang="en-US" altLang="zh-CN" sz="1800" dirty="0">
                <a:latin typeface="Times New Roman" pitchFamily="18" charset="0"/>
                <a:cs typeface="Times New Roman" pitchFamily="18" charset="0"/>
              </a:rPr>
              <a:t>and Systems, </a:t>
            </a:r>
            <a:r>
              <a:rPr lang="en-US" altLang="zh-CN" sz="1800" dirty="0" err="1">
                <a:latin typeface="Times New Roman" pitchFamily="18" charset="0"/>
                <a:cs typeface="Times New Roman" pitchFamily="18" charset="0"/>
              </a:rPr>
              <a:t>Beihang</a:t>
            </a:r>
            <a:r>
              <a:rPr lang="en-US" altLang="zh-CN" sz="1800" dirty="0">
                <a:latin typeface="Times New Roman" pitchFamily="18" charset="0"/>
                <a:cs typeface="Times New Roman" pitchFamily="18" charset="0"/>
              </a:rPr>
              <a:t> University, </a:t>
            </a:r>
            <a:r>
              <a:rPr lang="en-US" altLang="zh-CN" sz="1800" dirty="0" smtClean="0">
                <a:latin typeface="Times New Roman" pitchFamily="18" charset="0"/>
                <a:cs typeface="Times New Roman" pitchFamily="18" charset="0"/>
              </a:rPr>
              <a:t>China</a:t>
            </a:r>
            <a:r>
              <a:rPr lang="en-US" altLang="zh-CN" sz="1800" dirty="0">
                <a:latin typeface="Times New Roman" pitchFamily="18" charset="0"/>
                <a:cs typeface="Times New Roman" pitchFamily="18" charset="0"/>
              </a:rPr>
              <a:t/>
            </a:r>
            <a:br>
              <a:rPr lang="en-US" altLang="zh-CN" sz="1800" dirty="0">
                <a:latin typeface="Times New Roman" pitchFamily="18" charset="0"/>
                <a:cs typeface="Times New Roman" pitchFamily="18" charset="0"/>
              </a:rPr>
            </a:br>
            <a:r>
              <a:rPr lang="en-US" altLang="zh-CN" sz="1800" dirty="0" smtClean="0">
                <a:latin typeface="Times New Roman" pitchFamily="18" charset="0"/>
                <a:cs typeface="Times New Roman" pitchFamily="18" charset="0"/>
                <a:hlinkClick r:id="rId3"/>
              </a:rPr>
              <a:t>liu3xing3long@163.com </a:t>
            </a:r>
            <a:endParaRPr lang="en-US" altLang="zh-CN" sz="1800" dirty="0">
              <a:latin typeface="Times New Roman" pitchFamily="18" charset="0"/>
              <a:cs typeface="Times New Roman" pitchFamily="18" charset="0"/>
            </a:endParaRPr>
          </a:p>
          <a:p>
            <a:pPr>
              <a:lnSpc>
                <a:spcPct val="100000"/>
              </a:lnSpc>
            </a:pPr>
            <a:r>
              <a:rPr lang="en-US" altLang="zh-CN" sz="1800" baseline="30000" dirty="0">
                <a:latin typeface="Times New Roman" pitchFamily="18" charset="0"/>
                <a:cs typeface="Times New Roman" pitchFamily="18" charset="0"/>
              </a:rPr>
              <a:t>2</a:t>
            </a:r>
            <a:r>
              <a:rPr lang="en-US" altLang="zh-CN" sz="1800" dirty="0">
                <a:latin typeface="Times New Roman" pitchFamily="18" charset="0"/>
                <a:cs typeface="Times New Roman" pitchFamily="18" charset="0"/>
              </a:rPr>
              <a:t>Stony Brook University, Stony Brook, USA</a:t>
            </a:r>
          </a:p>
          <a:p>
            <a:pPr>
              <a:lnSpc>
                <a:spcPct val="100000"/>
              </a:lnSpc>
            </a:pPr>
            <a:r>
              <a:rPr lang="en-US" altLang="zh-CN" sz="1800" dirty="0" err="1">
                <a:latin typeface="Times New Roman" pitchFamily="18" charset="0"/>
                <a:cs typeface="Times New Roman" pitchFamily="18" charset="0"/>
                <a:hlinkClick r:id="rId4"/>
              </a:rPr>
              <a:t>qin@cs.sunysb.edu</a:t>
            </a:r>
            <a:endParaRPr lang="en-US" altLang="zh-CN" sz="1800" dirty="0">
              <a:latin typeface="Times New Roman" pitchFamily="18" charset="0"/>
              <a:cs typeface="Times New Roman" pitchFamily="18" charset="0"/>
            </a:endParaRPr>
          </a:p>
          <a:p>
            <a:endParaRPr lang="zh-CN" altLang="en-US" sz="1800" dirty="0">
              <a:latin typeface="Times New Roman" pitchFamily="18" charset="0"/>
              <a:cs typeface="Times New Roman" pitchFamily="18" charset="0"/>
            </a:endParaRPr>
          </a:p>
        </p:txBody>
      </p:sp>
      <p:grpSp>
        <p:nvGrpSpPr>
          <p:cNvPr id="5" name="组合 4"/>
          <p:cNvGrpSpPr/>
          <p:nvPr/>
        </p:nvGrpSpPr>
        <p:grpSpPr>
          <a:xfrm>
            <a:off x="94268" y="6064395"/>
            <a:ext cx="8936610" cy="714101"/>
            <a:chOff x="113103" y="5924959"/>
            <a:chExt cx="12078897" cy="92845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03" y="5924959"/>
              <a:ext cx="4954246" cy="92844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7349" y="5934142"/>
              <a:ext cx="7124651" cy="919267"/>
            </a:xfrm>
            <a:prstGeom prst="rect">
              <a:avLst/>
            </a:prstGeom>
          </p:spPr>
        </p:pic>
      </p:grpSp>
      <p:sp>
        <p:nvSpPr>
          <p:cNvPr id="15" name="TextBox 3"/>
          <p:cNvSpPr txBox="1"/>
          <p:nvPr/>
        </p:nvSpPr>
        <p:spPr>
          <a:xfrm>
            <a:off x="-1" y="3505544"/>
            <a:ext cx="9144001" cy="461665"/>
          </a:xfrm>
          <a:prstGeom prst="rect">
            <a:avLst/>
          </a:prstGeom>
          <a:noFill/>
        </p:spPr>
        <p:txBody>
          <a:bodyPr wrap="square" rtlCol="0">
            <a:spAutoFit/>
          </a:bodyPr>
          <a:lstStyle/>
          <a:p>
            <a:pPr algn="ctr"/>
            <a:r>
              <a:rPr lang="en-US" altLang="zh-CN" sz="2400" dirty="0">
                <a:latin typeface="Times New Roman" pitchFamily="18" charset="0"/>
                <a:cs typeface="Times New Roman" pitchFamily="18" charset="0"/>
              </a:rPr>
              <a:t>Xinglong Liu</a:t>
            </a:r>
            <a:r>
              <a:rPr lang="en-US" altLang="zh-CN" sz="2400" baseline="30000" dirty="0">
                <a:latin typeface="Times New Roman" pitchFamily="18" charset="0"/>
                <a:cs typeface="Times New Roman" pitchFamily="18" charset="0"/>
              </a:rPr>
              <a:t>1</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Fei</a:t>
            </a:r>
            <a:r>
              <a:rPr lang="en-US" altLang="zh-CN" sz="2400" dirty="0">
                <a:latin typeface="Times New Roman" pitchFamily="18" charset="0"/>
                <a:cs typeface="Times New Roman" pitchFamily="18" charset="0"/>
              </a:rPr>
              <a:t> Hou</a:t>
            </a:r>
            <a:r>
              <a:rPr lang="en-US" altLang="zh-CN" sz="2400" baseline="30000" dirty="0">
                <a:latin typeface="Times New Roman" pitchFamily="18" charset="0"/>
                <a:cs typeface="Times New Roman" pitchFamily="18" charset="0"/>
              </a:rPr>
              <a:t>1</a:t>
            </a:r>
            <a:r>
              <a:rPr lang="en-US" altLang="zh-CN" sz="2400" dirty="0">
                <a:latin typeface="Times New Roman" pitchFamily="18" charset="0"/>
                <a:cs typeface="Times New Roman" pitchFamily="18" charset="0"/>
              </a:rPr>
              <a:t> ,  </a:t>
            </a:r>
            <a:r>
              <a:rPr lang="en-US" altLang="zh-CN" sz="2400" dirty="0" err="1">
                <a:latin typeface="Times New Roman" pitchFamily="18" charset="0"/>
                <a:cs typeface="Times New Roman" pitchFamily="18" charset="0"/>
              </a:rPr>
              <a:t>Aimin</a:t>
            </a:r>
            <a:r>
              <a:rPr lang="en-US" altLang="zh-CN" sz="2400" dirty="0">
                <a:latin typeface="Times New Roman" pitchFamily="18" charset="0"/>
                <a:cs typeface="Times New Roman" pitchFamily="18" charset="0"/>
              </a:rPr>
              <a:t> Hao</a:t>
            </a:r>
            <a:r>
              <a:rPr lang="en-US" altLang="zh-CN" sz="2400" baseline="30000" dirty="0">
                <a:latin typeface="Times New Roman" pitchFamily="18" charset="0"/>
                <a:cs typeface="Times New Roman" pitchFamily="18" charset="0"/>
              </a:rPr>
              <a:t>1</a:t>
            </a:r>
            <a:r>
              <a:rPr lang="en-US" altLang="zh-CN" sz="2400" dirty="0">
                <a:latin typeface="Times New Roman" pitchFamily="18" charset="0"/>
                <a:cs typeface="Times New Roman" pitchFamily="18" charset="0"/>
              </a:rPr>
              <a:t>,  Hong Qin</a:t>
            </a:r>
            <a:r>
              <a:rPr lang="en-US" altLang="zh-CN" sz="2400" baseline="30000" dirty="0">
                <a:latin typeface="Times New Roman" pitchFamily="18" charset="0"/>
                <a:cs typeface="Times New Roman" pitchFamily="18" charset="0"/>
              </a:rPr>
              <a:t>2</a:t>
            </a:r>
            <a:endParaRPr lang="en-US" altLang="zh-CN" sz="2400" dirty="0">
              <a:latin typeface="Times New Roman" pitchFamily="18" charset="0"/>
              <a:cs typeface="Times New Roman" pitchFamily="18" charset="0"/>
            </a:endParaRPr>
          </a:p>
        </p:txBody>
      </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51" y="236668"/>
            <a:ext cx="9776822" cy="1281850"/>
          </a:xfrm>
          <a:prstGeom prst="rect">
            <a:avLst/>
          </a:prstGeom>
        </p:spPr>
      </p:pic>
      <p:grpSp>
        <p:nvGrpSpPr>
          <p:cNvPr id="6" name="组合 5"/>
          <p:cNvGrpSpPr/>
          <p:nvPr/>
        </p:nvGrpSpPr>
        <p:grpSpPr>
          <a:xfrm>
            <a:off x="1291475" y="4318252"/>
            <a:ext cx="1414377" cy="1473357"/>
            <a:chOff x="999242" y="4318252"/>
            <a:chExt cx="1414377" cy="1473357"/>
          </a:xfrm>
        </p:grpSpPr>
        <p:pic>
          <p:nvPicPr>
            <p:cNvPr id="13" name="图片 15" descr="SBLogo.gif"/>
            <p:cNvPicPr>
              <a:picLocks noChangeAspect="1"/>
            </p:cNvPicPr>
            <p:nvPr/>
          </p:nvPicPr>
          <p:blipFill>
            <a:blip r:embed="rId8" cstate="print"/>
            <a:srcRect/>
            <a:stretch>
              <a:fillRect/>
            </a:stretch>
          </p:blipFill>
          <p:spPr bwMode="auto">
            <a:xfrm>
              <a:off x="1177782" y="5151079"/>
              <a:ext cx="1057296" cy="640530"/>
            </a:xfrm>
            <a:prstGeom prst="rect">
              <a:avLst/>
            </a:prstGeom>
            <a:noFill/>
            <a:ln w="9525">
              <a:noFill/>
              <a:miter lim="800000"/>
              <a:headEnd/>
              <a:tailEnd/>
            </a:ln>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242" y="4318252"/>
              <a:ext cx="1414377" cy="562273"/>
            </a:xfrm>
            <a:prstGeom prst="rect">
              <a:avLst/>
            </a:prstGeom>
          </p:spPr>
        </p:pic>
      </p:grpSp>
    </p:spTree>
    <p:extLst>
      <p:ext uri="{BB962C8B-B14F-4D97-AF65-F5344CB8AC3E}">
        <p14:creationId xmlns:p14="http://schemas.microsoft.com/office/powerpoint/2010/main" val="163849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rmAutofit fontScale="90000"/>
          </a:bodyPr>
          <a:lstStyle/>
          <a:p>
            <a:pPr>
              <a:lnSpc>
                <a:spcPct val="130000"/>
              </a:lnSpc>
              <a:spcBef>
                <a:spcPts val="1800"/>
              </a:spcBef>
            </a:pPr>
            <a:r>
              <a:rPr lang="en-US" altLang="zh-CN" sz="4000" b="1" dirty="0">
                <a:latin typeface="Times New Roman" pitchFamily="18" charset="0"/>
                <a:cs typeface="Times New Roman" pitchFamily="18" charset="0"/>
              </a:rPr>
              <a:t>Outline</a:t>
            </a:r>
          </a:p>
        </p:txBody>
      </p:sp>
      <p:sp>
        <p:nvSpPr>
          <p:cNvPr id="10" name="内容占位符 9"/>
          <p:cNvSpPr>
            <a:spLocks noGrp="1"/>
          </p:cNvSpPr>
          <p:nvPr>
            <p:ph idx="1"/>
          </p:nvPr>
        </p:nvSpPr>
        <p:spPr>
          <a:xfrm>
            <a:off x="249382" y="990600"/>
            <a:ext cx="8670174" cy="518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p>
            <a:pPr marL="360000" indent="-360000">
              <a:lnSpc>
                <a:spcPct val="130000"/>
              </a:lnSpc>
              <a:spcBef>
                <a:spcPts val="1800"/>
              </a:spcBef>
            </a:pPr>
            <a:r>
              <a:rPr lang="en-US" altLang="zh-CN" sz="3600" dirty="0">
                <a:solidFill>
                  <a:schemeClr val="tx1"/>
                </a:solidFill>
                <a:latin typeface="Times New Roman" pitchFamily="18" charset="0"/>
                <a:cs typeface="Times New Roman" pitchFamily="18" charset="0"/>
              </a:rPr>
              <a:t>Introduction</a:t>
            </a:r>
          </a:p>
          <a:p>
            <a:pPr marL="360000" indent="-360000">
              <a:lnSpc>
                <a:spcPct val="130000"/>
              </a:lnSpc>
              <a:spcBef>
                <a:spcPts val="1800"/>
              </a:spcBef>
            </a:pPr>
            <a:r>
              <a:rPr lang="en-US" altLang="zh-CN" sz="3600" b="1" dirty="0" smtClean="0">
                <a:solidFill>
                  <a:srgbClr val="FF0000"/>
                </a:solidFill>
                <a:latin typeface="Times New Roman" pitchFamily="18" charset="0"/>
                <a:cs typeface="Times New Roman" pitchFamily="18" charset="0"/>
              </a:rPr>
              <a:t>Algorithms</a:t>
            </a:r>
            <a:endParaRPr lang="en-US" altLang="zh-CN" sz="3600" b="1" dirty="0">
              <a:solidFill>
                <a:srgbClr val="FF0000"/>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Results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Conclusions</a:t>
            </a:r>
            <a:endParaRPr lang="en-US" altLang="zh-CN" sz="3600" dirty="0">
              <a:solidFill>
                <a:schemeClr val="tx1"/>
              </a:solidFill>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Tree>
    <p:extLst>
      <p:ext uri="{BB962C8B-B14F-4D97-AF65-F5344CB8AC3E}">
        <p14:creationId xmlns:p14="http://schemas.microsoft.com/office/powerpoint/2010/main" val="215319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Overview</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6" name="内容占位符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9382" y="1453868"/>
            <a:ext cx="8817281" cy="3881370"/>
          </a:xfrm>
        </p:spPr>
      </p:pic>
      <p:sp>
        <p:nvSpPr>
          <p:cNvPr id="7" name="矩形 6"/>
          <p:cNvSpPr/>
          <p:nvPr/>
        </p:nvSpPr>
        <p:spPr>
          <a:xfrm>
            <a:off x="320041" y="1765210"/>
            <a:ext cx="8343900" cy="3210650"/>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40838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Vessel </a:t>
            </a:r>
            <a:r>
              <a:rPr lang="en-US" altLang="zh-CN" sz="3200" b="1" dirty="0" smtClean="0">
                <a:latin typeface="Times New Roman" pitchFamily="18" charset="0"/>
                <a:cs typeface="Times New Roman" pitchFamily="18" charset="0"/>
              </a:rPr>
              <a:t>Enhancement</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6" name="内容占位符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2551" y="1579191"/>
            <a:ext cx="2410623" cy="2410623"/>
          </a:xfrm>
        </p:spPr>
      </p:pic>
      <p:pic>
        <p:nvPicPr>
          <p:cNvPr id="8" name="图片 7"/>
          <p:cNvPicPr>
            <a:picLocks noChangeAspect="1"/>
          </p:cNvPicPr>
          <p:nvPr/>
        </p:nvPicPr>
        <p:blipFill>
          <a:blip r:embed="rId5"/>
          <a:stretch>
            <a:fillRect/>
          </a:stretch>
        </p:blipFill>
        <p:spPr>
          <a:xfrm>
            <a:off x="3654690" y="2278998"/>
            <a:ext cx="4923809" cy="895238"/>
          </a:xfrm>
          <a:prstGeom prst="rect">
            <a:avLst/>
          </a:prstGeom>
        </p:spPr>
      </p:pic>
      <p:sp>
        <p:nvSpPr>
          <p:cNvPr id="9" name="右箭头 8"/>
          <p:cNvSpPr/>
          <p:nvPr/>
        </p:nvSpPr>
        <p:spPr>
          <a:xfrm>
            <a:off x="3135706" y="2514469"/>
            <a:ext cx="518984" cy="444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283111" y="3089189"/>
            <a:ext cx="3576340" cy="2616058"/>
            <a:chOff x="4283111" y="3089189"/>
            <a:chExt cx="3576340" cy="2616058"/>
          </a:xfrm>
        </p:grpSpPr>
        <p:pic>
          <p:nvPicPr>
            <p:cNvPr id="10" name="图片 9"/>
            <p:cNvPicPr>
              <a:picLocks noChangeAspect="1"/>
            </p:cNvPicPr>
            <p:nvPr/>
          </p:nvPicPr>
          <p:blipFill>
            <a:blip r:embed="rId6"/>
            <a:stretch>
              <a:fillRect/>
            </a:stretch>
          </p:blipFill>
          <p:spPr>
            <a:xfrm>
              <a:off x="4373737" y="3803617"/>
              <a:ext cx="3485714" cy="580952"/>
            </a:xfrm>
            <a:prstGeom prst="rect">
              <a:avLst/>
            </a:prstGeom>
          </p:spPr>
        </p:pic>
        <p:pic>
          <p:nvPicPr>
            <p:cNvPr id="11" name="图片 10"/>
            <p:cNvPicPr>
              <a:picLocks noChangeAspect="1"/>
            </p:cNvPicPr>
            <p:nvPr/>
          </p:nvPicPr>
          <p:blipFill>
            <a:blip r:embed="rId7"/>
            <a:stretch>
              <a:fillRect/>
            </a:stretch>
          </p:blipFill>
          <p:spPr>
            <a:xfrm>
              <a:off x="4283111" y="4971914"/>
              <a:ext cx="3333333" cy="733333"/>
            </a:xfrm>
            <a:prstGeom prst="rect">
              <a:avLst/>
            </a:prstGeom>
          </p:spPr>
        </p:pic>
        <p:sp>
          <p:nvSpPr>
            <p:cNvPr id="12" name="下箭头 11"/>
            <p:cNvSpPr/>
            <p:nvPr/>
          </p:nvSpPr>
          <p:spPr>
            <a:xfrm>
              <a:off x="5671751" y="3089189"/>
              <a:ext cx="556054" cy="654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下箭头 12"/>
            <p:cNvSpPr/>
            <p:nvPr/>
          </p:nvSpPr>
          <p:spPr>
            <a:xfrm>
              <a:off x="5671751" y="4342592"/>
              <a:ext cx="556054" cy="6549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642551" y="4201674"/>
            <a:ext cx="3052119" cy="2410623"/>
            <a:chOff x="642551" y="4201674"/>
            <a:chExt cx="3052119" cy="2410623"/>
          </a:xfrm>
        </p:grpSpPr>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551" y="4201674"/>
              <a:ext cx="2410623" cy="2410623"/>
            </a:xfrm>
            <a:prstGeom prst="rect">
              <a:avLst/>
            </a:prstGeom>
          </p:spPr>
        </p:pic>
        <p:sp>
          <p:nvSpPr>
            <p:cNvPr id="14" name="左箭头 13"/>
            <p:cNvSpPr/>
            <p:nvPr/>
          </p:nvSpPr>
          <p:spPr>
            <a:xfrm>
              <a:off x="3135706" y="5076485"/>
              <a:ext cx="558964" cy="4964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199142" y="940140"/>
            <a:ext cx="9052005" cy="355709"/>
            <a:chOff x="199142" y="940140"/>
            <a:chExt cx="9052005" cy="355709"/>
          </a:xfrm>
        </p:grpSpPr>
        <p:sp>
          <p:nvSpPr>
            <p:cNvPr id="15" name="文本框 14"/>
            <p:cNvSpPr txBox="1"/>
            <p:nvPr/>
          </p:nvSpPr>
          <p:spPr>
            <a:xfrm>
              <a:off x="199142" y="942351"/>
              <a:ext cx="1960355"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Vessel Enhancement</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右箭头 15"/>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7" name="文本框 16"/>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8" name="右箭头 17"/>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 name="文本框 19"/>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21" name="右箭头 20"/>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22" name="文本框 21"/>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23" name="右箭头 22"/>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24" name="文本框 23"/>
            <p:cNvSpPr txBox="1"/>
            <p:nvPr/>
          </p:nvSpPr>
          <p:spPr>
            <a:xfrm>
              <a:off x="7466943" y="957295"/>
              <a:ext cx="1784204"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Reconstruction</a:t>
              </a:r>
              <a:endParaRPr lang="zh-CN" altLang="en-US" sz="1600" b="1" dirty="0">
                <a:latin typeface="Times New Roman" panose="02020603050405020304" pitchFamily="18" charset="0"/>
                <a:cs typeface="Times New Roman" panose="02020603050405020304" pitchFamily="18" charset="0"/>
              </a:endParaRPr>
            </a:p>
          </p:txBody>
        </p:sp>
        <p:sp>
          <p:nvSpPr>
            <p:cNvPr id="28" name="矩形 27"/>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sp>
        <p:nvSpPr>
          <p:cNvPr id="27" name="矩形 26"/>
          <p:cNvSpPr/>
          <p:nvPr/>
        </p:nvSpPr>
        <p:spPr>
          <a:xfrm>
            <a:off x="3654690" y="2299182"/>
            <a:ext cx="4923809" cy="802408"/>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31" name="矩形 30"/>
          <p:cNvSpPr/>
          <p:nvPr/>
        </p:nvSpPr>
        <p:spPr>
          <a:xfrm>
            <a:off x="3937306" y="3891598"/>
            <a:ext cx="4641194" cy="1813650"/>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28478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Vessel </a:t>
            </a:r>
            <a:r>
              <a:rPr lang="en-US" altLang="zh-CN" sz="3200" b="1" dirty="0" err="1" smtClean="0">
                <a:latin typeface="Times New Roman" pitchFamily="18" charset="0"/>
                <a:cs typeface="Times New Roman" pitchFamily="18" charset="0"/>
              </a:rPr>
              <a:t>Extractiona</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6" name="内容占位符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4319" y="1313529"/>
            <a:ext cx="2593504" cy="2593504"/>
          </a:xfrm>
          <a:prstGeom prst="rect">
            <a:avLst/>
          </a:prstGeom>
        </p:spPr>
      </p:pic>
      <p:grpSp>
        <p:nvGrpSpPr>
          <p:cNvPr id="32" name="组合 31"/>
          <p:cNvGrpSpPr/>
          <p:nvPr/>
        </p:nvGrpSpPr>
        <p:grpSpPr>
          <a:xfrm>
            <a:off x="261850" y="4211267"/>
            <a:ext cx="3136252" cy="2619730"/>
            <a:chOff x="261850" y="4211267"/>
            <a:chExt cx="3136252" cy="2619730"/>
          </a:xfrm>
        </p:grpSpPr>
        <p:sp>
          <p:nvSpPr>
            <p:cNvPr id="10" name="左箭头 9"/>
            <p:cNvSpPr/>
            <p:nvPr/>
          </p:nvSpPr>
          <p:spPr>
            <a:xfrm>
              <a:off x="2839138" y="5076485"/>
              <a:ext cx="558964" cy="4964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5"/>
            <a:stretch>
              <a:fillRect/>
            </a:stretch>
          </p:blipFill>
          <p:spPr>
            <a:xfrm>
              <a:off x="261850" y="4211267"/>
              <a:ext cx="2618441" cy="2619730"/>
            </a:xfrm>
            <a:prstGeom prst="rect">
              <a:avLst/>
            </a:prstGeom>
          </p:spPr>
        </p:pic>
      </p:grpSp>
      <p:grpSp>
        <p:nvGrpSpPr>
          <p:cNvPr id="30" name="组合 29"/>
          <p:cNvGrpSpPr/>
          <p:nvPr/>
        </p:nvGrpSpPr>
        <p:grpSpPr>
          <a:xfrm>
            <a:off x="6535189" y="3667784"/>
            <a:ext cx="2592280" cy="3159321"/>
            <a:chOff x="6529742" y="3632610"/>
            <a:chExt cx="2592280" cy="3159321"/>
          </a:xfrm>
        </p:grpSpPr>
        <p:pic>
          <p:nvPicPr>
            <p:cNvPr id="35" name="图片 34"/>
            <p:cNvPicPr>
              <a:picLocks noChangeAspect="1"/>
            </p:cNvPicPr>
            <p:nvPr/>
          </p:nvPicPr>
          <p:blipFill>
            <a:blip r:embed="rId6"/>
            <a:stretch>
              <a:fillRect/>
            </a:stretch>
          </p:blipFill>
          <p:spPr>
            <a:xfrm>
              <a:off x="6529742" y="4198376"/>
              <a:ext cx="2592280" cy="2593555"/>
            </a:xfrm>
            <a:prstGeom prst="rect">
              <a:avLst/>
            </a:prstGeom>
          </p:spPr>
        </p:pic>
        <p:sp>
          <p:nvSpPr>
            <p:cNvPr id="39" name="右箭头 38"/>
            <p:cNvSpPr/>
            <p:nvPr/>
          </p:nvSpPr>
          <p:spPr>
            <a:xfrm rot="3294094">
              <a:off x="7804277" y="3744383"/>
              <a:ext cx="630026" cy="40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6648708" y="3813757"/>
              <a:ext cx="1608550"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Computation</a:t>
              </a:r>
              <a:endParaRPr lang="zh-CN" altLang="en-US" b="1" dirty="0">
                <a:latin typeface="Times New Roman" panose="02020603050405020304" pitchFamily="18" charset="0"/>
                <a:cs typeface="Times New Roman" panose="02020603050405020304" pitchFamily="18" charset="0"/>
              </a:endParaRPr>
            </a:p>
          </p:txBody>
        </p:sp>
      </p:grpSp>
      <p:grpSp>
        <p:nvGrpSpPr>
          <p:cNvPr id="31" name="组合 30"/>
          <p:cNvGrpSpPr/>
          <p:nvPr/>
        </p:nvGrpSpPr>
        <p:grpSpPr>
          <a:xfrm>
            <a:off x="3340189" y="4951690"/>
            <a:ext cx="3186839" cy="726944"/>
            <a:chOff x="3340189" y="4951690"/>
            <a:chExt cx="3186839" cy="726944"/>
          </a:xfrm>
        </p:grpSpPr>
        <p:sp>
          <p:nvSpPr>
            <p:cNvPr id="26" name="文本框 25"/>
            <p:cNvSpPr txBox="1"/>
            <p:nvPr/>
          </p:nvSpPr>
          <p:spPr>
            <a:xfrm>
              <a:off x="4632113" y="4970748"/>
              <a:ext cx="1795044" cy="707886"/>
            </a:xfrm>
            <a:prstGeom prst="rect">
              <a:avLst/>
            </a:prstGeom>
            <a:noFill/>
          </p:spPr>
          <p:txBody>
            <a:bodyPr wrap="square" rtlCol="0">
              <a:spAutoFit/>
            </a:bodyPr>
            <a:lstStyle/>
            <a:p>
              <a:r>
                <a:rPr lang="en-US" altLang="zh-CN" sz="2000" b="1" dirty="0" smtClean="0">
                  <a:latin typeface="Times New Roman" panose="02020603050405020304" pitchFamily="18" charset="0"/>
                  <a:cs typeface="Times New Roman" panose="02020603050405020304" pitchFamily="18" charset="0"/>
                </a:rPr>
                <a:t>Hysteresis</a:t>
              </a:r>
            </a:p>
            <a:p>
              <a:r>
                <a:rPr lang="en-US" altLang="zh-CN" sz="2000" b="1" dirty="0" err="1" smtClean="0">
                  <a:latin typeface="Times New Roman" panose="02020603050405020304" pitchFamily="18" charset="0"/>
                  <a:cs typeface="Times New Roman" panose="02020603050405020304" pitchFamily="18" charset="0"/>
                </a:rPr>
                <a:t>Thresholding</a:t>
              </a:r>
              <a:endParaRPr lang="zh-CN" altLang="en-US" sz="2000" b="1" dirty="0">
                <a:latin typeface="Times New Roman" panose="02020603050405020304" pitchFamily="18" charset="0"/>
                <a:cs typeface="Times New Roman" panose="02020603050405020304" pitchFamily="18" charset="0"/>
              </a:endParaRPr>
            </a:p>
          </p:txBody>
        </p:sp>
        <p:sp>
          <p:nvSpPr>
            <p:cNvPr id="28" name="文本框 27"/>
            <p:cNvSpPr txBox="1"/>
            <p:nvPr/>
          </p:nvSpPr>
          <p:spPr>
            <a:xfrm>
              <a:off x="3340189" y="4951690"/>
              <a:ext cx="1052405" cy="707886"/>
            </a:xfrm>
            <a:prstGeom prst="rect">
              <a:avLst/>
            </a:prstGeom>
            <a:noFill/>
          </p:spPr>
          <p:txBody>
            <a:bodyPr wrap="square" rtlCol="0">
              <a:spAutoFit/>
            </a:bodyPr>
            <a:lstStyle/>
            <a:p>
              <a:r>
                <a:rPr lang="en-US" altLang="zh-CN" sz="2000" b="1" dirty="0" smtClean="0">
                  <a:latin typeface="Times New Roman" panose="02020603050405020304" pitchFamily="18" charset="0"/>
                  <a:cs typeface="Times New Roman" panose="02020603050405020304" pitchFamily="18" charset="0"/>
                </a:rPr>
                <a:t>Line Tracing</a:t>
              </a:r>
              <a:endParaRPr lang="zh-CN" altLang="en-US" sz="2000" b="1" dirty="0">
                <a:latin typeface="Times New Roman" panose="02020603050405020304" pitchFamily="18" charset="0"/>
                <a:cs typeface="Times New Roman" panose="02020603050405020304" pitchFamily="18" charset="0"/>
              </a:endParaRPr>
            </a:p>
          </p:txBody>
        </p:sp>
        <p:sp>
          <p:nvSpPr>
            <p:cNvPr id="41" name="左箭头 40"/>
            <p:cNvSpPr/>
            <p:nvPr/>
          </p:nvSpPr>
          <p:spPr>
            <a:xfrm>
              <a:off x="4129341" y="5076485"/>
              <a:ext cx="558964" cy="4964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左箭头 41"/>
            <p:cNvSpPr/>
            <p:nvPr/>
          </p:nvSpPr>
          <p:spPr>
            <a:xfrm>
              <a:off x="5968064" y="5076485"/>
              <a:ext cx="558964" cy="4964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4" name="组合 63"/>
          <p:cNvGrpSpPr/>
          <p:nvPr/>
        </p:nvGrpSpPr>
        <p:grpSpPr>
          <a:xfrm>
            <a:off x="199142" y="940140"/>
            <a:ext cx="9052005" cy="355709"/>
            <a:chOff x="199142" y="940140"/>
            <a:chExt cx="9052005" cy="355709"/>
          </a:xfrm>
        </p:grpSpPr>
        <p:sp>
          <p:nvSpPr>
            <p:cNvPr id="65" name="文本框 64"/>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66" name="右箭头 65"/>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7" name="文本框 66"/>
            <p:cNvSpPr txBox="1"/>
            <p:nvPr/>
          </p:nvSpPr>
          <p:spPr>
            <a:xfrm>
              <a:off x="2366055" y="948599"/>
              <a:ext cx="1704896"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Vessel Extraction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68" name="右箭头 67"/>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9" name="文本框 68"/>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70" name="右箭头 69"/>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71" name="文本框 70"/>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72" name="右箭头 71"/>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73" name="文本框 72"/>
            <p:cNvSpPr txBox="1"/>
            <p:nvPr/>
          </p:nvSpPr>
          <p:spPr>
            <a:xfrm>
              <a:off x="7466943" y="957295"/>
              <a:ext cx="1784204"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Reconstruction</a:t>
              </a:r>
              <a:endParaRPr lang="zh-CN" altLang="en-US" sz="1600" b="1" dirty="0">
                <a:latin typeface="Times New Roman" panose="02020603050405020304" pitchFamily="18" charset="0"/>
                <a:cs typeface="Times New Roman" panose="02020603050405020304" pitchFamily="18" charset="0"/>
              </a:endParaRPr>
            </a:p>
          </p:txBody>
        </p:sp>
        <p:sp>
          <p:nvSpPr>
            <p:cNvPr id="74" name="矩形 73"/>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grpSp>
        <p:nvGrpSpPr>
          <p:cNvPr id="33" name="组合 32"/>
          <p:cNvGrpSpPr/>
          <p:nvPr/>
        </p:nvGrpSpPr>
        <p:grpSpPr>
          <a:xfrm>
            <a:off x="2896952" y="1251784"/>
            <a:ext cx="3667351" cy="1255197"/>
            <a:chOff x="2896952" y="1251784"/>
            <a:chExt cx="3667351" cy="1255197"/>
          </a:xfrm>
        </p:grpSpPr>
        <mc:AlternateContent xmlns:mc="http://schemas.openxmlformats.org/markup-compatibility/2006" xmlns:a14="http://schemas.microsoft.com/office/drawing/2010/main">
          <mc:Choice Requires="a14">
            <p:sp>
              <p:nvSpPr>
                <p:cNvPr id="11" name="文本框 10"/>
                <p:cNvSpPr txBox="1"/>
                <p:nvPr/>
              </p:nvSpPr>
              <p:spPr>
                <a:xfrm>
                  <a:off x="3270552" y="1528779"/>
                  <a:ext cx="8857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cs typeface="Times New Roman" panose="02020603050405020304" pitchFamily="18" charset="0"/>
                              </a:rPr>
                            </m:ctrlPr>
                          </m:sSubPr>
                          <m:e>
                            <m:r>
                              <a:rPr lang="en-US" altLang="zh-CN" b="1" i="1" smtClean="0">
                                <a:latin typeface="Cambria Math" panose="02040503050406030204" pitchFamily="18" charset="0"/>
                                <a:cs typeface="Times New Roman" panose="02020603050405020304" pitchFamily="18" charset="0"/>
                              </a:rPr>
                              <m:t>𝑮</m:t>
                            </m:r>
                          </m:e>
                          <m:sub>
                            <m:r>
                              <a:rPr lang="zh-CN" altLang="en-US" b="1" i="1" smtClean="0">
                                <a:latin typeface="Cambria Math" panose="02040503050406030204" pitchFamily="18" charset="0"/>
                                <a:cs typeface="Times New Roman" panose="02020603050405020304" pitchFamily="18" charset="0"/>
                              </a:rPr>
                              <m:t>𝝈</m:t>
                            </m:r>
                          </m:sub>
                        </m:sSub>
                      </m:oMath>
                    </m:oMathPara>
                  </a14:m>
                  <a:endParaRPr lang="zh-CN" altLang="en-US" b="1" dirty="0">
                    <a:latin typeface="Times New Roman" panose="02020603050405020304" pitchFamily="18" charset="0"/>
                    <a:cs typeface="Times New Roman" panose="02020603050405020304" pitchFamily="18"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3270552" y="1528779"/>
                  <a:ext cx="885715" cy="369332"/>
                </a:xfrm>
                <a:prstGeom prst="rect">
                  <a:avLst/>
                </a:prstGeom>
                <a:blipFill rotWithShape="0">
                  <a:blip r:embed="rId7"/>
                  <a:stretch>
                    <a:fillRect/>
                  </a:stretch>
                </a:blipFill>
              </p:spPr>
              <p:txBody>
                <a:bodyPr/>
                <a:lstStyle/>
                <a:p>
                  <a:r>
                    <a:rPr lang="zh-CN" altLang="en-US">
                      <a:noFill/>
                    </a:rPr>
                    <a:t> </a:t>
                  </a:r>
                </a:p>
              </p:txBody>
            </p:sp>
          </mc:Fallback>
        </mc:AlternateContent>
        <p:sp>
          <p:nvSpPr>
            <p:cNvPr id="9" name="右箭头 8"/>
            <p:cNvSpPr/>
            <p:nvPr/>
          </p:nvSpPr>
          <p:spPr>
            <a:xfrm>
              <a:off x="2900923" y="1751015"/>
              <a:ext cx="1485531" cy="40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896952" y="1251784"/>
              <a:ext cx="1489502" cy="646331"/>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Convolution With</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p:cNvSpPr txBox="1"/>
                <p:nvPr/>
              </p:nvSpPr>
              <p:spPr>
                <a:xfrm>
                  <a:off x="4349594" y="1338071"/>
                  <a:ext cx="2214709" cy="1168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600" b="1" i="1" smtClean="0">
                            <a:latin typeface="Cambria Math" panose="02040503050406030204" pitchFamily="18" charset="0"/>
                          </a:rPr>
                          <m:t>𝑯</m:t>
                        </m:r>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𝑰</m:t>
                            </m:r>
                          </m:e>
                          <m:sub>
                            <m:r>
                              <a:rPr lang="zh-CN" altLang="en-US" sz="1600" b="1" i="1" smtClean="0">
                                <a:latin typeface="Cambria Math" panose="02040503050406030204" pitchFamily="18" charset="0"/>
                              </a:rPr>
                              <m:t>𝝈</m:t>
                            </m:r>
                          </m:sub>
                        </m:sSub>
                        <m:r>
                          <a:rPr lang="en-US" altLang="zh-CN" sz="1600" b="1" i="1" smtClean="0">
                            <a:latin typeface="Cambria Math" panose="02040503050406030204" pitchFamily="18" charset="0"/>
                          </a:rPr>
                          <m:t>= </m:t>
                        </m:r>
                        <m:d>
                          <m:dPr>
                            <m:ctrlPr>
                              <a:rPr lang="en-US" altLang="zh-CN" sz="1600" b="1" i="1" smtClean="0">
                                <a:latin typeface="Cambria Math" panose="02040503050406030204" pitchFamily="18" charset="0"/>
                              </a:rPr>
                            </m:ctrlPr>
                          </m:dPr>
                          <m:e>
                            <m:m>
                              <m:mPr>
                                <m:mcs>
                                  <m:mc>
                                    <m:mcPr>
                                      <m:count m:val="2"/>
                                      <m:mcJc m:val="center"/>
                                    </m:mcPr>
                                  </m:mc>
                                </m:mcs>
                                <m:ctrlPr>
                                  <a:rPr lang="en-US" altLang="zh-CN" sz="1600" b="1" i="1" smtClean="0">
                                    <a:latin typeface="Cambria Math" panose="02040503050406030204" pitchFamily="18" charset="0"/>
                                  </a:rPr>
                                </m:ctrlPr>
                              </m:mPr>
                              <m:mr>
                                <m:e>
                                  <m:f>
                                    <m:fPr>
                                      <m:ctrlPr>
                                        <a:rPr lang="en-US" altLang="zh-CN" sz="1600" b="1" i="1" smtClean="0">
                                          <a:latin typeface="Cambria Math" panose="02040503050406030204" pitchFamily="18" charset="0"/>
                                        </a:rPr>
                                      </m:ctrlPr>
                                    </m:fPr>
                                    <m:num>
                                      <m:sSup>
                                        <m:sSupPr>
                                          <m:ctrlPr>
                                            <a:rPr lang="en-US" altLang="zh-CN" sz="1600" b="1" i="1" smtClean="0">
                                              <a:latin typeface="Cambria Math" panose="02040503050406030204" pitchFamily="18" charset="0"/>
                                            </a:rPr>
                                          </m:ctrlPr>
                                        </m:sSupPr>
                                        <m:e>
                                          <m:r>
                                            <a:rPr lang="zh-CN" altLang="en-US" sz="1600" b="1" i="1" smtClean="0">
                                              <a:latin typeface="Cambria Math" panose="02040503050406030204" pitchFamily="18" charset="0"/>
                                            </a:rPr>
                                            <m:t>𝝏</m:t>
                                          </m:r>
                                        </m:e>
                                        <m:sup>
                                          <m:r>
                                            <a:rPr lang="en-US" altLang="zh-CN" sz="1600" b="1" i="1" smtClean="0">
                                              <a:latin typeface="Cambria Math" panose="02040503050406030204" pitchFamily="18" charset="0"/>
                                            </a:rPr>
                                            <m:t>𝟐</m:t>
                                          </m:r>
                                        </m:sup>
                                      </m:sSup>
                                      <m:sSub>
                                        <m:sSubPr>
                                          <m:ctrlPr>
                                            <a:rPr lang="en-US" altLang="zh-CN" sz="1600" b="1" i="1" smtClean="0">
                                              <a:latin typeface="Cambria Math" panose="02040503050406030204" pitchFamily="18" charset="0"/>
                                            </a:rPr>
                                          </m:ctrlPr>
                                        </m:sSubPr>
                                        <m:e>
                                          <m:r>
                                            <a:rPr lang="en-US" altLang="zh-CN" sz="1600" b="1" i="1" smtClean="0">
                                              <a:latin typeface="Cambria Math" panose="02040503050406030204" pitchFamily="18" charset="0"/>
                                            </a:rPr>
                                            <m:t>𝑰</m:t>
                                          </m:r>
                                        </m:e>
                                        <m:sub>
                                          <m:r>
                                            <a:rPr lang="zh-CN" altLang="en-US" sz="1600" b="1" i="1" smtClean="0">
                                              <a:latin typeface="Cambria Math" panose="02040503050406030204" pitchFamily="18" charset="0"/>
                                            </a:rPr>
                                            <m:t>𝝈</m:t>
                                          </m:r>
                                        </m:sub>
                                      </m:sSub>
                                    </m:num>
                                    <m:den>
                                      <m:r>
                                        <a:rPr lang="zh-CN" altLang="en-US" sz="1600" b="1" i="1" smtClean="0">
                                          <a:latin typeface="Cambria Math" panose="02040503050406030204" pitchFamily="18" charset="0"/>
                                        </a:rPr>
                                        <m:t>𝝏</m:t>
                                      </m:r>
                                      <m:sSup>
                                        <m:sSupPr>
                                          <m:ctrlPr>
                                            <a:rPr lang="en-US" altLang="zh-CN" sz="1600" b="1" i="1" smtClean="0">
                                              <a:latin typeface="Cambria Math" panose="02040503050406030204" pitchFamily="18" charset="0"/>
                                            </a:rPr>
                                          </m:ctrlPr>
                                        </m:sSupPr>
                                        <m:e>
                                          <m:r>
                                            <a:rPr lang="en-US" altLang="zh-CN" sz="1600" b="1" i="1" smtClean="0">
                                              <a:latin typeface="Cambria Math" panose="02040503050406030204" pitchFamily="18" charset="0"/>
                                            </a:rPr>
                                            <m:t>𝒙</m:t>
                                          </m:r>
                                        </m:e>
                                        <m:sup>
                                          <m:r>
                                            <a:rPr lang="en-US" altLang="zh-CN" sz="1600" b="1" i="1" smtClean="0">
                                              <a:latin typeface="Cambria Math" panose="02040503050406030204" pitchFamily="18" charset="0"/>
                                            </a:rPr>
                                            <m:t>𝟐</m:t>
                                          </m:r>
                                        </m:sup>
                                      </m:sSup>
                                    </m:den>
                                  </m:f>
                                </m:e>
                                <m:e>
                                  <m:f>
                                    <m:fPr>
                                      <m:ctrlPr>
                                        <a:rPr lang="en-US" altLang="zh-CN" sz="1600" b="1" i="1">
                                          <a:latin typeface="Cambria Math" panose="02040503050406030204" pitchFamily="18" charset="0"/>
                                        </a:rPr>
                                      </m:ctrlPr>
                                    </m:fPr>
                                    <m:num>
                                      <m:sSup>
                                        <m:sSupPr>
                                          <m:ctrlPr>
                                            <a:rPr lang="en-US" altLang="zh-CN" sz="1600" b="1" i="1">
                                              <a:latin typeface="Cambria Math" panose="02040503050406030204" pitchFamily="18" charset="0"/>
                                            </a:rPr>
                                          </m:ctrlPr>
                                        </m:sSupPr>
                                        <m:e>
                                          <m:r>
                                            <a:rPr lang="zh-CN" altLang="en-US" sz="1600" b="1" i="1">
                                              <a:latin typeface="Cambria Math" panose="02040503050406030204" pitchFamily="18" charset="0"/>
                                            </a:rPr>
                                            <m:t>𝝏</m:t>
                                          </m:r>
                                        </m:e>
                                        <m:sup>
                                          <m:r>
                                            <a:rPr lang="en-US" altLang="zh-CN" sz="1600" b="1" i="1">
                                              <a:latin typeface="Cambria Math" panose="02040503050406030204" pitchFamily="18" charset="0"/>
                                            </a:rPr>
                                            <m:t>𝟐</m:t>
                                          </m:r>
                                        </m:sup>
                                      </m:sSup>
                                      <m:sSub>
                                        <m:sSubPr>
                                          <m:ctrlPr>
                                            <a:rPr lang="en-US" altLang="zh-CN" sz="1600" b="1" i="1">
                                              <a:latin typeface="Cambria Math" panose="02040503050406030204" pitchFamily="18" charset="0"/>
                                            </a:rPr>
                                          </m:ctrlPr>
                                        </m:sSubPr>
                                        <m:e>
                                          <m:r>
                                            <a:rPr lang="en-US" altLang="zh-CN" sz="1600" b="1" i="1">
                                              <a:latin typeface="Cambria Math" panose="02040503050406030204" pitchFamily="18" charset="0"/>
                                            </a:rPr>
                                            <m:t>𝑰</m:t>
                                          </m:r>
                                        </m:e>
                                        <m:sub>
                                          <m:r>
                                            <a:rPr lang="zh-CN" altLang="en-US" sz="1600" b="1" i="1">
                                              <a:latin typeface="Cambria Math" panose="02040503050406030204" pitchFamily="18" charset="0"/>
                                            </a:rPr>
                                            <m:t>𝝈</m:t>
                                          </m:r>
                                        </m:sub>
                                      </m:sSub>
                                    </m:num>
                                    <m:den>
                                      <m:r>
                                        <a:rPr lang="zh-CN" altLang="en-US" sz="1600" b="1" i="1">
                                          <a:latin typeface="Cambria Math" panose="02040503050406030204" pitchFamily="18" charset="0"/>
                                        </a:rPr>
                                        <m:t>𝝏</m:t>
                                      </m:r>
                                      <m:r>
                                        <a:rPr lang="en-US" altLang="zh-CN" sz="1600" b="1" i="1" smtClean="0">
                                          <a:latin typeface="Cambria Math" panose="02040503050406030204" pitchFamily="18" charset="0"/>
                                        </a:rPr>
                                        <m:t>𝒚</m:t>
                                      </m:r>
                                      <m:r>
                                        <a:rPr lang="zh-CN" altLang="en-US" sz="1600" b="1" i="1">
                                          <a:latin typeface="Cambria Math" panose="02040503050406030204" pitchFamily="18" charset="0"/>
                                        </a:rPr>
                                        <m:t>𝝏</m:t>
                                      </m:r>
                                      <m:r>
                                        <a:rPr lang="en-US" altLang="zh-CN" sz="1600" b="1" i="1" smtClean="0">
                                          <a:latin typeface="Cambria Math" panose="02040503050406030204" pitchFamily="18" charset="0"/>
                                        </a:rPr>
                                        <m:t>𝒙</m:t>
                                      </m:r>
                                    </m:den>
                                  </m:f>
                                </m:e>
                              </m:mr>
                              <m:mr>
                                <m:e>
                                  <m:f>
                                    <m:fPr>
                                      <m:ctrlPr>
                                        <a:rPr lang="en-US" altLang="zh-CN" sz="1600" b="1" i="1">
                                          <a:latin typeface="Cambria Math" panose="02040503050406030204" pitchFamily="18" charset="0"/>
                                        </a:rPr>
                                      </m:ctrlPr>
                                    </m:fPr>
                                    <m:num>
                                      <m:sSup>
                                        <m:sSupPr>
                                          <m:ctrlPr>
                                            <a:rPr lang="en-US" altLang="zh-CN" sz="1600" b="1" i="1">
                                              <a:latin typeface="Cambria Math" panose="02040503050406030204" pitchFamily="18" charset="0"/>
                                            </a:rPr>
                                          </m:ctrlPr>
                                        </m:sSupPr>
                                        <m:e>
                                          <m:r>
                                            <a:rPr lang="zh-CN" altLang="en-US" sz="1600" b="1" i="1">
                                              <a:latin typeface="Cambria Math" panose="02040503050406030204" pitchFamily="18" charset="0"/>
                                            </a:rPr>
                                            <m:t>𝝏</m:t>
                                          </m:r>
                                        </m:e>
                                        <m:sup>
                                          <m:r>
                                            <a:rPr lang="en-US" altLang="zh-CN" sz="1600" b="1" i="1">
                                              <a:latin typeface="Cambria Math" panose="02040503050406030204" pitchFamily="18" charset="0"/>
                                            </a:rPr>
                                            <m:t>𝟐</m:t>
                                          </m:r>
                                        </m:sup>
                                      </m:sSup>
                                      <m:sSub>
                                        <m:sSubPr>
                                          <m:ctrlPr>
                                            <a:rPr lang="en-US" altLang="zh-CN" sz="1600" b="1" i="1">
                                              <a:latin typeface="Cambria Math" panose="02040503050406030204" pitchFamily="18" charset="0"/>
                                            </a:rPr>
                                          </m:ctrlPr>
                                        </m:sSubPr>
                                        <m:e>
                                          <m:r>
                                            <a:rPr lang="en-US" altLang="zh-CN" sz="1600" b="1" i="1">
                                              <a:latin typeface="Cambria Math" panose="02040503050406030204" pitchFamily="18" charset="0"/>
                                            </a:rPr>
                                            <m:t>𝑰</m:t>
                                          </m:r>
                                        </m:e>
                                        <m:sub>
                                          <m:r>
                                            <a:rPr lang="zh-CN" altLang="en-US" sz="1600" b="1" i="1">
                                              <a:latin typeface="Cambria Math" panose="02040503050406030204" pitchFamily="18" charset="0"/>
                                            </a:rPr>
                                            <m:t>𝝈</m:t>
                                          </m:r>
                                        </m:sub>
                                      </m:sSub>
                                    </m:num>
                                    <m:den>
                                      <m:r>
                                        <a:rPr lang="zh-CN" altLang="en-US" sz="1600" b="1" i="1">
                                          <a:latin typeface="Cambria Math" panose="02040503050406030204" pitchFamily="18" charset="0"/>
                                        </a:rPr>
                                        <m:t>𝝏</m:t>
                                      </m:r>
                                      <m:r>
                                        <a:rPr lang="en-US" altLang="zh-CN" sz="1600" b="1" i="1" smtClean="0">
                                          <a:latin typeface="Cambria Math" panose="02040503050406030204" pitchFamily="18" charset="0"/>
                                        </a:rPr>
                                        <m:t>𝒙</m:t>
                                      </m:r>
                                      <m:r>
                                        <a:rPr lang="zh-CN" altLang="en-US" sz="1600" b="1" i="1" smtClean="0">
                                          <a:latin typeface="Cambria Math" panose="02040503050406030204" pitchFamily="18" charset="0"/>
                                        </a:rPr>
                                        <m:t>𝝏</m:t>
                                      </m:r>
                                      <m:r>
                                        <a:rPr lang="en-US" altLang="zh-CN" sz="1600" b="1" i="1" smtClean="0">
                                          <a:latin typeface="Cambria Math" panose="02040503050406030204" pitchFamily="18" charset="0"/>
                                        </a:rPr>
                                        <m:t>𝒚</m:t>
                                      </m:r>
                                    </m:den>
                                  </m:f>
                                </m:e>
                                <m:e>
                                  <m:f>
                                    <m:fPr>
                                      <m:ctrlPr>
                                        <a:rPr lang="en-US" altLang="zh-CN" sz="1600" b="1" i="1">
                                          <a:latin typeface="Cambria Math" panose="02040503050406030204" pitchFamily="18" charset="0"/>
                                        </a:rPr>
                                      </m:ctrlPr>
                                    </m:fPr>
                                    <m:num>
                                      <m:sSup>
                                        <m:sSupPr>
                                          <m:ctrlPr>
                                            <a:rPr lang="en-US" altLang="zh-CN" sz="1600" b="1" i="1">
                                              <a:latin typeface="Cambria Math" panose="02040503050406030204" pitchFamily="18" charset="0"/>
                                            </a:rPr>
                                          </m:ctrlPr>
                                        </m:sSupPr>
                                        <m:e>
                                          <m:r>
                                            <a:rPr lang="zh-CN" altLang="en-US" sz="1600" b="1" i="1">
                                              <a:latin typeface="Cambria Math" panose="02040503050406030204" pitchFamily="18" charset="0"/>
                                            </a:rPr>
                                            <m:t>𝝏</m:t>
                                          </m:r>
                                        </m:e>
                                        <m:sup>
                                          <m:r>
                                            <a:rPr lang="en-US" altLang="zh-CN" sz="1600" b="1" i="1">
                                              <a:latin typeface="Cambria Math" panose="02040503050406030204" pitchFamily="18" charset="0"/>
                                            </a:rPr>
                                            <m:t>𝟐</m:t>
                                          </m:r>
                                        </m:sup>
                                      </m:sSup>
                                      <m:sSub>
                                        <m:sSubPr>
                                          <m:ctrlPr>
                                            <a:rPr lang="en-US" altLang="zh-CN" sz="1600" b="1" i="1">
                                              <a:latin typeface="Cambria Math" panose="02040503050406030204" pitchFamily="18" charset="0"/>
                                            </a:rPr>
                                          </m:ctrlPr>
                                        </m:sSubPr>
                                        <m:e>
                                          <m:r>
                                            <a:rPr lang="en-US" altLang="zh-CN" sz="1600" b="1" i="1">
                                              <a:latin typeface="Cambria Math" panose="02040503050406030204" pitchFamily="18" charset="0"/>
                                            </a:rPr>
                                            <m:t>𝑰</m:t>
                                          </m:r>
                                        </m:e>
                                        <m:sub>
                                          <m:r>
                                            <a:rPr lang="zh-CN" altLang="en-US" sz="1600" b="1" i="1">
                                              <a:latin typeface="Cambria Math" panose="02040503050406030204" pitchFamily="18" charset="0"/>
                                            </a:rPr>
                                            <m:t>𝝈</m:t>
                                          </m:r>
                                        </m:sub>
                                      </m:sSub>
                                    </m:num>
                                    <m:den>
                                      <m:r>
                                        <a:rPr lang="zh-CN" altLang="en-US" sz="1600" b="1" i="1">
                                          <a:latin typeface="Cambria Math" panose="02040503050406030204" pitchFamily="18" charset="0"/>
                                        </a:rPr>
                                        <m:t>𝝏</m:t>
                                      </m:r>
                                      <m:sSup>
                                        <m:sSupPr>
                                          <m:ctrlPr>
                                            <a:rPr lang="en-US" altLang="zh-CN" sz="1600" b="1" i="1">
                                              <a:latin typeface="Cambria Math" panose="02040503050406030204" pitchFamily="18" charset="0"/>
                                            </a:rPr>
                                          </m:ctrlPr>
                                        </m:sSupPr>
                                        <m:e>
                                          <m:r>
                                            <a:rPr lang="en-US" altLang="zh-CN" sz="1600" b="1" i="1" smtClean="0">
                                              <a:latin typeface="Cambria Math" panose="02040503050406030204" pitchFamily="18" charset="0"/>
                                            </a:rPr>
                                            <m:t>𝒚</m:t>
                                          </m:r>
                                        </m:e>
                                        <m:sup>
                                          <m:r>
                                            <a:rPr lang="en-US" altLang="zh-CN" sz="1600" b="1" i="1">
                                              <a:latin typeface="Cambria Math" panose="02040503050406030204" pitchFamily="18" charset="0"/>
                                            </a:rPr>
                                            <m:t>𝟐</m:t>
                                          </m:r>
                                        </m:sup>
                                      </m:sSup>
                                    </m:den>
                                  </m:f>
                                </m:e>
                              </m:mr>
                            </m:m>
                          </m:e>
                        </m:d>
                      </m:oMath>
                    </m:oMathPara>
                  </a14:m>
                  <a:endParaRPr lang="zh-CN" altLang="en-US" sz="1600" b="1" dirty="0"/>
                </a:p>
              </p:txBody>
            </p:sp>
          </mc:Choice>
          <mc:Fallback xmlns="">
            <p:sp>
              <p:nvSpPr>
                <p:cNvPr id="7" name="文本框 6"/>
                <p:cNvSpPr txBox="1">
                  <a:spLocks noRot="1" noChangeAspect="1" noMove="1" noResize="1" noEditPoints="1" noAdjustHandles="1" noChangeArrowheads="1" noChangeShapeType="1" noTextEdit="1"/>
                </p:cNvSpPr>
                <p:nvPr/>
              </p:nvSpPr>
              <p:spPr>
                <a:xfrm>
                  <a:off x="4349594" y="1338071"/>
                  <a:ext cx="2214709" cy="1168910"/>
                </a:xfrm>
                <a:prstGeom prst="rect">
                  <a:avLst/>
                </a:prstGeom>
                <a:blipFill rotWithShape="0">
                  <a:blip r:embed="rId8"/>
                  <a:stretch>
                    <a:fillRect/>
                  </a:stretch>
                </a:blipFill>
              </p:spPr>
              <p:txBody>
                <a:bodyPr/>
                <a:lstStyle/>
                <a:p>
                  <a:r>
                    <a:rPr lang="zh-CN" altLang="en-US">
                      <a:noFill/>
                    </a:rPr>
                    <a:t> </a:t>
                  </a:r>
                </a:p>
              </p:txBody>
            </p:sp>
          </mc:Fallback>
        </mc:AlternateContent>
      </p:grpSp>
      <p:grpSp>
        <p:nvGrpSpPr>
          <p:cNvPr id="27" name="组合 26"/>
          <p:cNvGrpSpPr/>
          <p:nvPr/>
        </p:nvGrpSpPr>
        <p:grpSpPr>
          <a:xfrm>
            <a:off x="6543524" y="1277790"/>
            <a:ext cx="2570367" cy="860849"/>
            <a:chOff x="6543524" y="1277790"/>
            <a:chExt cx="2570367" cy="860849"/>
          </a:xfrm>
        </p:grpSpPr>
        <p:sp>
          <p:nvSpPr>
            <p:cNvPr id="13" name="右箭头 12"/>
            <p:cNvSpPr/>
            <p:nvPr/>
          </p:nvSpPr>
          <p:spPr>
            <a:xfrm>
              <a:off x="6543524" y="1732159"/>
              <a:ext cx="1105845" cy="40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6555111" y="1277790"/>
              <a:ext cx="1214309" cy="646331"/>
            </a:xfrm>
            <a:prstGeom prst="rect">
              <a:avLst/>
            </a:prstGeom>
            <a:noFill/>
          </p:spPr>
          <p:txBody>
            <a:bodyPr wrap="square" rtlCol="0">
              <a:spAutoFit/>
            </a:bodyPr>
            <a:lstStyle/>
            <a:p>
              <a:r>
                <a:rPr lang="en-US" altLang="zh-CN" b="1" dirty="0" err="1" smtClean="0">
                  <a:latin typeface="Times New Roman" panose="02020603050405020304" pitchFamily="18" charset="0"/>
                  <a:cs typeface="Times New Roman" panose="02020603050405020304" pitchFamily="18" charset="0"/>
                </a:rPr>
                <a:t>Decom</a:t>
              </a:r>
              <a:r>
                <a:rPr lang="en-US" altLang="zh-CN" b="1" dirty="0" smtClean="0">
                  <a:latin typeface="Times New Roman" panose="02020603050405020304" pitchFamily="18" charset="0"/>
                  <a:cs typeface="Times New Roman" panose="02020603050405020304" pitchFamily="18" charset="0"/>
                </a:rPr>
                <a:t>-position</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文本框 7"/>
                <p:cNvSpPr txBox="1"/>
                <p:nvPr/>
              </p:nvSpPr>
              <p:spPr>
                <a:xfrm>
                  <a:off x="7769420" y="1467978"/>
                  <a:ext cx="134447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zh-CN" altLang="en-US" sz="2000" b="1" i="1" smtClean="0">
                                <a:latin typeface="Cambria Math" panose="02040503050406030204" pitchFamily="18" charset="0"/>
                              </a:rPr>
                              <m:t>𝝀</m:t>
                            </m:r>
                          </m:e>
                          <m:sub>
                            <m:r>
                              <a:rPr lang="en-US" altLang="zh-CN" sz="2000" b="1" i="1" smtClean="0">
                                <a:latin typeface="Cambria Math" panose="02040503050406030204" pitchFamily="18" charset="0"/>
                              </a:rPr>
                              <m:t>𝟏</m:t>
                            </m:r>
                          </m:sub>
                        </m:sSub>
                        <m:r>
                          <a:rPr lang="en-US" altLang="zh-CN" sz="2000" b="1" i="1" smtClean="0">
                            <a:latin typeface="Cambria Math" panose="02040503050406030204" pitchFamily="18" charset="0"/>
                          </a:rPr>
                          <m:t>, </m:t>
                        </m:r>
                        <m:sSub>
                          <m:sSubPr>
                            <m:ctrlPr>
                              <a:rPr lang="en-US" altLang="zh-CN" sz="2000" b="1" i="1" smtClean="0">
                                <a:latin typeface="Cambria Math" panose="02040503050406030204" pitchFamily="18" charset="0"/>
                              </a:rPr>
                            </m:ctrlPr>
                          </m:sSubPr>
                          <m:e>
                            <m:r>
                              <a:rPr lang="zh-CN" altLang="en-US" sz="2000" b="1" i="1" smtClean="0">
                                <a:latin typeface="Cambria Math" panose="02040503050406030204" pitchFamily="18" charset="0"/>
                              </a:rPr>
                              <m:t>𝝀</m:t>
                            </m:r>
                          </m:e>
                          <m:sub>
                            <m:r>
                              <a:rPr lang="en-US" altLang="zh-CN" sz="2000" b="1" i="1" smtClean="0">
                                <a:latin typeface="Cambria Math" panose="02040503050406030204" pitchFamily="18" charset="0"/>
                              </a:rPr>
                              <m:t>𝟐</m:t>
                            </m:r>
                          </m:sub>
                        </m:sSub>
                        <m:r>
                          <a:rPr lang="en-US" altLang="zh-CN" sz="2000" b="1" i="1" smtClean="0">
                            <a:latin typeface="Cambria Math" panose="02040503050406030204" pitchFamily="18" charset="0"/>
                          </a:rPr>
                          <m:t>, </m:t>
                        </m:r>
                      </m:oMath>
                    </m:oMathPara>
                  </a14:m>
                  <a:endParaRPr lang="en-US" altLang="zh-CN" sz="2000" b="1"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altLang="zh-CN" sz="2000" b="1" i="1" smtClean="0">
                                <a:latin typeface="Cambria Math" panose="02040503050406030204" pitchFamily="18" charset="0"/>
                              </a:rPr>
                            </m:ctrlPr>
                          </m:dPr>
                          <m:e>
                            <m:sSub>
                              <m:sSubPr>
                                <m:ctrlPr>
                                  <a:rPr lang="en-US" altLang="zh-CN" sz="2000" b="1" i="1">
                                    <a:latin typeface="Cambria Math" panose="02040503050406030204" pitchFamily="18" charset="0"/>
                                  </a:rPr>
                                </m:ctrlPr>
                              </m:sSubPr>
                              <m:e>
                                <m:r>
                                  <a:rPr lang="zh-CN" altLang="en-US" sz="2000" b="1" i="1">
                                    <a:latin typeface="Cambria Math" panose="02040503050406030204" pitchFamily="18" charset="0"/>
                                  </a:rPr>
                                  <m:t>𝝀</m:t>
                                </m:r>
                              </m:e>
                              <m:sub>
                                <m:r>
                                  <a:rPr lang="en-US" altLang="zh-CN" sz="2000" b="1" i="1">
                                    <a:latin typeface="Cambria Math" panose="02040503050406030204" pitchFamily="18" charset="0"/>
                                  </a:rPr>
                                  <m:t>𝟐</m:t>
                                </m:r>
                              </m:sub>
                            </m:sSub>
                          </m:e>
                        </m:d>
                        <m:r>
                          <a:rPr lang="en-US" altLang="zh-CN" sz="2000" b="1" i="1" smtClean="0">
                            <a:latin typeface="Cambria Math" panose="02040503050406030204" pitchFamily="18" charset="0"/>
                          </a:rPr>
                          <m:t> </m:t>
                        </m:r>
                        <m:r>
                          <a:rPr lang="en-US" altLang="zh-CN" sz="2000" b="1" i="1" smtClean="0">
                            <a:latin typeface="Cambria Math" panose="02040503050406030204" pitchFamily="18" charset="0"/>
                            <a:ea typeface="Cambria Math" panose="02040503050406030204" pitchFamily="18" charset="0"/>
                          </a:rPr>
                          <m:t>≪</m:t>
                        </m:r>
                        <m:d>
                          <m:dPr>
                            <m:begChr m:val="|"/>
                            <m:endChr m:val="|"/>
                            <m:ctrlPr>
                              <a:rPr lang="en-US" altLang="zh-CN" sz="2000" b="1" i="1">
                                <a:latin typeface="Cambria Math" panose="02040503050406030204" pitchFamily="18" charset="0"/>
                              </a:rPr>
                            </m:ctrlPr>
                          </m:dPr>
                          <m:e>
                            <m:sSub>
                              <m:sSubPr>
                                <m:ctrlPr>
                                  <a:rPr lang="en-US" altLang="zh-CN" sz="2000" b="1" i="1">
                                    <a:latin typeface="Cambria Math" panose="02040503050406030204" pitchFamily="18" charset="0"/>
                                  </a:rPr>
                                </m:ctrlPr>
                              </m:sSubPr>
                              <m:e>
                                <m:r>
                                  <a:rPr lang="zh-CN" altLang="en-US" sz="2000" b="1" i="1">
                                    <a:latin typeface="Cambria Math" panose="02040503050406030204" pitchFamily="18" charset="0"/>
                                  </a:rPr>
                                  <m:t>𝝀</m:t>
                                </m:r>
                              </m:e>
                              <m:sub>
                                <m:r>
                                  <a:rPr lang="en-US" altLang="zh-CN" sz="2000" b="1" i="1" smtClean="0">
                                    <a:latin typeface="Cambria Math" panose="02040503050406030204" pitchFamily="18" charset="0"/>
                                  </a:rPr>
                                  <m:t>𝟏</m:t>
                                </m:r>
                              </m:sub>
                            </m:sSub>
                          </m:e>
                        </m:d>
                      </m:oMath>
                    </m:oMathPara>
                  </a14:m>
                  <a:endParaRPr lang="zh-CN" altLang="en-US" sz="2000" b="1" dirty="0"/>
                </a:p>
              </p:txBody>
            </p:sp>
          </mc:Choice>
          <mc:Fallback xmlns="">
            <p:sp>
              <p:nvSpPr>
                <p:cNvPr id="8" name="文本框 7"/>
                <p:cNvSpPr txBox="1">
                  <a:spLocks noRot="1" noChangeAspect="1" noMove="1" noResize="1" noEditPoints="1" noAdjustHandles="1" noChangeArrowheads="1" noChangeShapeType="1" noTextEdit="1"/>
                </p:cNvSpPr>
                <p:nvPr/>
              </p:nvSpPr>
              <p:spPr>
                <a:xfrm>
                  <a:off x="7769420" y="1467978"/>
                  <a:ext cx="1344471" cy="615553"/>
                </a:xfrm>
                <a:prstGeom prst="rect">
                  <a:avLst/>
                </a:prstGeom>
                <a:blipFill rotWithShape="0">
                  <a:blip r:embed="rId9"/>
                  <a:stretch>
                    <a:fillRect b="-7921"/>
                  </a:stretch>
                </a:blipFill>
              </p:spPr>
              <p:txBody>
                <a:bodyPr/>
                <a:lstStyle/>
                <a:p>
                  <a:r>
                    <a:rPr lang="zh-CN" altLang="en-US">
                      <a:noFill/>
                    </a:rPr>
                    <a:t> </a:t>
                  </a:r>
                </a:p>
              </p:txBody>
            </p:sp>
          </mc:Fallback>
        </mc:AlternateContent>
      </p:grpSp>
      <p:grpSp>
        <p:nvGrpSpPr>
          <p:cNvPr id="29" name="组合 28"/>
          <p:cNvGrpSpPr/>
          <p:nvPr/>
        </p:nvGrpSpPr>
        <p:grpSpPr>
          <a:xfrm>
            <a:off x="4735587" y="2056698"/>
            <a:ext cx="4716869" cy="1702918"/>
            <a:chOff x="4735587" y="2056698"/>
            <a:chExt cx="4716869" cy="1702918"/>
          </a:xfrm>
        </p:grpSpPr>
        <p:sp>
          <p:nvSpPr>
            <p:cNvPr id="17" name="右箭头 16"/>
            <p:cNvSpPr/>
            <p:nvPr/>
          </p:nvSpPr>
          <p:spPr>
            <a:xfrm rot="7985691">
              <a:off x="7793580" y="2178665"/>
              <a:ext cx="650414" cy="406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090297" y="2226448"/>
              <a:ext cx="1362159"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Definition</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文本框 21"/>
                <p:cNvSpPr txBox="1"/>
                <p:nvPr/>
              </p:nvSpPr>
              <p:spPr>
                <a:xfrm>
                  <a:off x="4773365" y="3484989"/>
                  <a:ext cx="1443665" cy="274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600" b="1" i="1" smtClean="0">
                                <a:latin typeface="Cambria Math" panose="02040503050406030204" pitchFamily="18" charset="0"/>
                              </a:rPr>
                            </m:ctrlPr>
                          </m:sSupPr>
                          <m:e>
                            <m:r>
                              <a:rPr lang="en-US" altLang="zh-CN" sz="1600" b="1" i="1" smtClean="0">
                                <a:latin typeface="Cambria Math" panose="02040503050406030204" pitchFamily="18" charset="0"/>
                              </a:rPr>
                              <m:t>𝑺</m:t>
                            </m:r>
                          </m:e>
                          <m:sup>
                            <m:r>
                              <a:rPr lang="en-US" altLang="zh-CN" sz="1600" b="1" i="1" smtClean="0">
                                <a:latin typeface="Cambria Math" panose="02040503050406030204" pitchFamily="18" charset="0"/>
                              </a:rPr>
                              <m:t>𝟐</m:t>
                            </m:r>
                          </m:sup>
                        </m:sSup>
                        <m:r>
                          <a:rPr lang="en-US" altLang="zh-CN" sz="1600" b="1" i="1" smtClean="0">
                            <a:latin typeface="Cambria Math" panose="02040503050406030204" pitchFamily="18" charset="0"/>
                          </a:rPr>
                          <m:t>= </m:t>
                        </m:r>
                        <m:sSup>
                          <m:sSupPr>
                            <m:ctrlPr>
                              <a:rPr lang="en-US" altLang="zh-CN" sz="1600" b="1" i="1" smtClean="0">
                                <a:latin typeface="Cambria Math" panose="02040503050406030204" pitchFamily="18" charset="0"/>
                              </a:rPr>
                            </m:ctrlPr>
                          </m:sSupPr>
                          <m:e>
                            <m:sSub>
                              <m:sSubPr>
                                <m:ctrlPr>
                                  <a:rPr lang="en-US" altLang="zh-CN" sz="1600" b="1" i="1" smtClean="0">
                                    <a:latin typeface="Cambria Math" panose="02040503050406030204" pitchFamily="18" charset="0"/>
                                  </a:rPr>
                                </m:ctrlPr>
                              </m:sSubPr>
                              <m:e>
                                <m:r>
                                  <a:rPr lang="zh-CN" altLang="en-US" sz="1600" b="1" i="1" smtClean="0">
                                    <a:latin typeface="Cambria Math" panose="02040503050406030204" pitchFamily="18" charset="0"/>
                                  </a:rPr>
                                  <m:t>𝝀</m:t>
                                </m:r>
                              </m:e>
                              <m:sub>
                                <m:r>
                                  <a:rPr lang="en-US" altLang="zh-CN" sz="1600" b="1" i="1" smtClean="0">
                                    <a:latin typeface="Cambria Math" panose="02040503050406030204" pitchFamily="18" charset="0"/>
                                  </a:rPr>
                                  <m:t>𝟏</m:t>
                                </m:r>
                              </m:sub>
                            </m:sSub>
                          </m:e>
                          <m:sup>
                            <m:r>
                              <a:rPr lang="en-US" altLang="zh-CN" sz="1600" b="1" i="1" smtClean="0">
                                <a:latin typeface="Cambria Math" panose="02040503050406030204" pitchFamily="18" charset="0"/>
                              </a:rPr>
                              <m:t>𝟐</m:t>
                            </m:r>
                          </m:sup>
                        </m:sSup>
                        <m:r>
                          <a:rPr lang="en-US" altLang="zh-CN" sz="1600" b="1" i="1" smtClean="0">
                            <a:latin typeface="Cambria Math" panose="02040503050406030204" pitchFamily="18" charset="0"/>
                          </a:rPr>
                          <m:t>+</m:t>
                        </m:r>
                        <m:sSup>
                          <m:sSupPr>
                            <m:ctrlPr>
                              <a:rPr lang="en-US" altLang="zh-CN" sz="1600" b="1" i="1">
                                <a:latin typeface="Cambria Math" panose="02040503050406030204" pitchFamily="18" charset="0"/>
                              </a:rPr>
                            </m:ctrlPr>
                          </m:sSupPr>
                          <m:e>
                            <m:sSub>
                              <m:sSubPr>
                                <m:ctrlPr>
                                  <a:rPr lang="en-US" altLang="zh-CN" sz="1600" b="1" i="1">
                                    <a:latin typeface="Cambria Math" panose="02040503050406030204" pitchFamily="18" charset="0"/>
                                  </a:rPr>
                                </m:ctrlPr>
                              </m:sSubPr>
                              <m:e>
                                <m:r>
                                  <a:rPr lang="zh-CN" altLang="en-US" sz="1600" b="1" i="1">
                                    <a:latin typeface="Cambria Math" panose="02040503050406030204" pitchFamily="18" charset="0"/>
                                  </a:rPr>
                                  <m:t>𝝀</m:t>
                                </m:r>
                              </m:e>
                              <m:sub>
                                <m:r>
                                  <a:rPr lang="en-US" altLang="zh-CN" sz="1600" b="1" i="1" smtClean="0">
                                    <a:latin typeface="Cambria Math" panose="02040503050406030204" pitchFamily="18" charset="0"/>
                                  </a:rPr>
                                  <m:t>𝟐</m:t>
                                </m:r>
                              </m:sub>
                            </m:sSub>
                          </m:e>
                          <m:sup>
                            <m:r>
                              <a:rPr lang="en-US" altLang="zh-CN" sz="1600" b="1" i="1">
                                <a:latin typeface="Cambria Math" panose="02040503050406030204" pitchFamily="18" charset="0"/>
                              </a:rPr>
                              <m:t>𝟐</m:t>
                            </m:r>
                          </m:sup>
                        </m:sSup>
                      </m:oMath>
                    </m:oMathPara>
                  </a14:m>
                  <a:endParaRPr lang="zh-CN" altLang="en-US" sz="1600" b="1" dirty="0"/>
                </a:p>
              </p:txBody>
            </p:sp>
          </mc:Choice>
          <mc:Fallback xmlns="">
            <p:sp>
              <p:nvSpPr>
                <p:cNvPr id="22" name="文本框 21"/>
                <p:cNvSpPr txBox="1">
                  <a:spLocks noRot="1" noChangeAspect="1" noMove="1" noResize="1" noEditPoints="1" noAdjustHandles="1" noChangeArrowheads="1" noChangeShapeType="1" noTextEdit="1"/>
                </p:cNvSpPr>
                <p:nvPr/>
              </p:nvSpPr>
              <p:spPr>
                <a:xfrm>
                  <a:off x="4773365" y="3484989"/>
                  <a:ext cx="1443665" cy="274627"/>
                </a:xfrm>
                <a:prstGeom prst="rect">
                  <a:avLst/>
                </a:prstGeom>
                <a:blipFill rotWithShape="0">
                  <a:blip r:embed="rId10"/>
                  <a:stretch>
                    <a:fillRect l="-2532" t="-2222" r="-844"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p:cNvSpPr txBox="1"/>
                <p:nvPr/>
              </p:nvSpPr>
              <p:spPr>
                <a:xfrm>
                  <a:off x="4735587" y="2586864"/>
                  <a:ext cx="4453720" cy="9117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smtClean="0">
                                <a:latin typeface="Cambria Math" panose="02040503050406030204" pitchFamily="18" charset="0"/>
                              </a:rPr>
                            </m:ctrlPr>
                          </m:sSubPr>
                          <m:e>
                            <m:r>
                              <a:rPr lang="zh-CN" altLang="en-US" sz="1600" b="1" i="0" smtClean="0">
                                <a:latin typeface="Cambria Math" panose="02040503050406030204" pitchFamily="18" charset="0"/>
                              </a:rPr>
                              <m:t>𝛎</m:t>
                            </m:r>
                          </m:e>
                          <m:sub>
                            <m:r>
                              <a:rPr lang="zh-CN" altLang="en-US" sz="1600" b="1" i="0" smtClean="0">
                                <a:latin typeface="Cambria Math" panose="02040503050406030204" pitchFamily="18" charset="0"/>
                              </a:rPr>
                              <m:t>𝛔</m:t>
                            </m:r>
                          </m:sub>
                        </m:sSub>
                        <m:d>
                          <m:dPr>
                            <m:ctrlPr>
                              <a:rPr lang="en-US" altLang="zh-CN" sz="1600" b="1" i="1" smtClean="0">
                                <a:latin typeface="Cambria Math" panose="02040503050406030204" pitchFamily="18" charset="0"/>
                              </a:rPr>
                            </m:ctrlPr>
                          </m:dPr>
                          <m:e>
                            <m:r>
                              <a:rPr lang="en-US" altLang="zh-CN" sz="1600" b="1" i="0" smtClean="0">
                                <a:latin typeface="Cambria Math" panose="02040503050406030204" pitchFamily="18" charset="0"/>
                              </a:rPr>
                              <m:t>𝐬</m:t>
                            </m:r>
                          </m:e>
                        </m:d>
                        <m:r>
                          <a:rPr lang="en-US" altLang="zh-CN" sz="1600" b="1" i="0" smtClean="0">
                            <a:latin typeface="Cambria Math" panose="02040503050406030204" pitchFamily="18" charset="0"/>
                          </a:rPr>
                          <m:t>= </m:t>
                        </m:r>
                        <m:d>
                          <m:dPr>
                            <m:begChr m:val="{"/>
                            <m:endChr m:val=""/>
                            <m:ctrlPr>
                              <a:rPr lang="en-US" altLang="zh-CN" sz="1600" b="1" i="1" smtClean="0">
                                <a:latin typeface="Cambria Math" panose="02040503050406030204" pitchFamily="18" charset="0"/>
                              </a:rPr>
                            </m:ctrlPr>
                          </m:dPr>
                          <m:e>
                            <m:m>
                              <m:mPr>
                                <m:mcs>
                                  <m:mc>
                                    <m:mcPr>
                                      <m:count m:val="1"/>
                                      <m:mcJc m:val="center"/>
                                    </m:mcPr>
                                  </m:mc>
                                </m:mcs>
                                <m:ctrlPr>
                                  <a:rPr lang="en-US" altLang="zh-CN" sz="1600" b="1" i="1" smtClean="0">
                                    <a:latin typeface="Cambria Math" panose="02040503050406030204" pitchFamily="18" charset="0"/>
                                  </a:rPr>
                                </m:ctrlPr>
                              </m:mPr>
                              <m:mr>
                                <m:e>
                                  <m:r>
                                    <m:rPr>
                                      <m:brk m:alnAt="7"/>
                                    </m:rPr>
                                    <a:rPr lang="en-US" altLang="zh-CN" sz="1600" b="1" i="0" smtClean="0">
                                      <a:latin typeface="Cambria Math" panose="02040503050406030204" pitchFamily="18" charset="0"/>
                                    </a:rPr>
                                    <m:t>𝟎</m:t>
                                  </m:r>
                                  <m:r>
                                    <a:rPr lang="en-US" altLang="zh-CN" sz="1600" b="1" i="0" smtClean="0">
                                      <a:latin typeface="Cambria Math" panose="02040503050406030204" pitchFamily="18" charset="0"/>
                                    </a:rPr>
                                    <m:t>, </m:t>
                                  </m:r>
                                  <m:r>
                                    <a:rPr lang="en-US" altLang="zh-CN" sz="1600" b="1" i="0" smtClean="0">
                                      <a:latin typeface="Cambria Math" panose="02040503050406030204" pitchFamily="18" charset="0"/>
                                    </a:rPr>
                                    <m:t>𝐢𝐟</m:t>
                                  </m:r>
                                  <m:r>
                                    <a:rPr lang="en-US" altLang="zh-CN" sz="1600" b="1" i="0" smtClean="0">
                                      <a:latin typeface="Cambria Math" panose="02040503050406030204" pitchFamily="18" charset="0"/>
                                    </a:rPr>
                                    <m:t> </m:t>
                                  </m:r>
                                  <m:sSub>
                                    <m:sSubPr>
                                      <m:ctrlPr>
                                        <a:rPr lang="en-US" altLang="zh-CN" sz="1600" b="1" i="1" smtClean="0">
                                          <a:latin typeface="Cambria Math" panose="02040503050406030204" pitchFamily="18" charset="0"/>
                                        </a:rPr>
                                      </m:ctrlPr>
                                    </m:sSubPr>
                                    <m:e>
                                      <m:r>
                                        <a:rPr lang="zh-CN" altLang="en-US" sz="1600" b="1" i="0" smtClean="0">
                                          <a:latin typeface="Cambria Math" panose="02040503050406030204" pitchFamily="18" charset="0"/>
                                        </a:rPr>
                                        <m:t>𝛌</m:t>
                                      </m:r>
                                    </m:e>
                                    <m:sub>
                                      <m:r>
                                        <a:rPr lang="en-US" altLang="zh-CN" sz="1600" b="1" i="0" smtClean="0">
                                          <a:latin typeface="Cambria Math" panose="02040503050406030204" pitchFamily="18" charset="0"/>
                                        </a:rPr>
                                        <m:t>𝟏</m:t>
                                      </m:r>
                                    </m:sub>
                                  </m:sSub>
                                  <m:r>
                                    <m:rPr>
                                      <m:brk m:alnAt="7"/>
                                    </m:rPr>
                                    <a:rPr lang="en-US" altLang="zh-CN" sz="1600" b="1" i="0" smtClean="0">
                                      <a:latin typeface="Cambria Math" panose="02040503050406030204" pitchFamily="18" charset="0"/>
                                    </a:rPr>
                                    <m:t>&lt;</m:t>
                                  </m:r>
                                  <m:r>
                                    <a:rPr lang="en-US" altLang="zh-CN" sz="1600" b="1" i="0" smtClean="0">
                                      <a:latin typeface="Cambria Math" panose="02040503050406030204" pitchFamily="18" charset="0"/>
                                    </a:rPr>
                                    <m:t>𝟎</m:t>
                                  </m:r>
                                </m:e>
                              </m:mr>
                              <m:mr>
                                <m:e>
                                  <m:r>
                                    <a:rPr lang="en-US" altLang="zh-CN" sz="1600" b="1" i="0" smtClean="0">
                                      <a:latin typeface="Cambria Math" panose="02040503050406030204" pitchFamily="18" charset="0"/>
                                    </a:rPr>
                                    <m:t>𝐞𝐱</m:t>
                                  </m:r>
                                  <m:func>
                                    <m:funcPr>
                                      <m:ctrlPr>
                                        <a:rPr lang="en-US" altLang="zh-CN" sz="1600" b="1" i="1" smtClean="0">
                                          <a:latin typeface="Cambria Math" panose="02040503050406030204" pitchFamily="18" charset="0"/>
                                        </a:rPr>
                                      </m:ctrlPr>
                                    </m:funcPr>
                                    <m:fName>
                                      <m:r>
                                        <a:rPr lang="en-US" altLang="zh-CN" sz="1600" b="1" i="0" smtClean="0">
                                          <a:latin typeface="Cambria Math" panose="02040503050406030204" pitchFamily="18" charset="0"/>
                                        </a:rPr>
                                        <m:t>𝐩</m:t>
                                      </m:r>
                                    </m:fName>
                                    <m:e>
                                      <m:d>
                                        <m:dPr>
                                          <m:ctrlPr>
                                            <a:rPr lang="en-US" altLang="zh-CN" sz="1600" b="1" i="1" smtClean="0">
                                              <a:latin typeface="Cambria Math" panose="02040503050406030204" pitchFamily="18" charset="0"/>
                                            </a:rPr>
                                          </m:ctrlPr>
                                        </m:dPr>
                                        <m:e>
                                          <m:r>
                                            <a:rPr lang="en-US" altLang="zh-CN" sz="1600" b="1" i="0" smtClean="0">
                                              <a:latin typeface="Cambria Math" panose="02040503050406030204" pitchFamily="18" charset="0"/>
                                            </a:rPr>
                                            <m:t>−</m:t>
                                          </m:r>
                                          <m:f>
                                            <m:fPr>
                                              <m:ctrlPr>
                                                <a:rPr lang="en-US" altLang="zh-CN" sz="1600" b="1" i="1" smtClean="0">
                                                  <a:latin typeface="Cambria Math" panose="02040503050406030204" pitchFamily="18" charset="0"/>
                                                </a:rPr>
                                              </m:ctrlPr>
                                            </m:fPr>
                                            <m:num>
                                              <m:sSup>
                                                <m:sSupPr>
                                                  <m:ctrlPr>
                                                    <a:rPr lang="en-US" altLang="zh-CN" sz="1600" b="1" i="1" smtClean="0">
                                                      <a:latin typeface="Cambria Math" panose="02040503050406030204" pitchFamily="18" charset="0"/>
                                                    </a:rPr>
                                                  </m:ctrlPr>
                                                </m:sSupPr>
                                                <m:e>
                                                  <m:sSub>
                                                    <m:sSubPr>
                                                      <m:ctrlPr>
                                                        <a:rPr lang="en-US" altLang="zh-CN" sz="1600" b="1" i="1" smtClean="0">
                                                          <a:latin typeface="Cambria Math" panose="02040503050406030204" pitchFamily="18" charset="0"/>
                                                        </a:rPr>
                                                      </m:ctrlPr>
                                                    </m:sSubPr>
                                                    <m:e>
                                                      <m:r>
                                                        <a:rPr lang="en-US" altLang="zh-CN" sz="1600" b="1" i="0" smtClean="0">
                                                          <a:latin typeface="Cambria Math" panose="02040503050406030204" pitchFamily="18" charset="0"/>
                                                        </a:rPr>
                                                        <m:t>𝐑</m:t>
                                                      </m:r>
                                                    </m:e>
                                                    <m:sub>
                                                      <m:r>
                                                        <a:rPr lang="en-US" altLang="zh-CN" sz="1600" b="1" i="0" smtClean="0">
                                                          <a:latin typeface="Cambria Math" panose="02040503050406030204" pitchFamily="18" charset="0"/>
                                                        </a:rPr>
                                                        <m:t>𝐛</m:t>
                                                      </m:r>
                                                    </m:sub>
                                                  </m:sSub>
                                                </m:e>
                                                <m:sup>
                                                  <m:r>
                                                    <a:rPr lang="en-US" altLang="zh-CN" sz="1600" b="1" i="0" smtClean="0">
                                                      <a:latin typeface="Cambria Math" panose="02040503050406030204" pitchFamily="18" charset="0"/>
                                                    </a:rPr>
                                                    <m:t>𝟐</m:t>
                                                  </m:r>
                                                </m:sup>
                                              </m:sSup>
                                            </m:num>
                                            <m:den>
                                              <m:r>
                                                <a:rPr lang="en-US" altLang="zh-CN" sz="1600" b="1" i="0" smtClean="0">
                                                  <a:latin typeface="Cambria Math" panose="02040503050406030204" pitchFamily="18" charset="0"/>
                                                </a:rPr>
                                                <m:t>𝟐</m:t>
                                              </m:r>
                                              <m:sSup>
                                                <m:sSupPr>
                                                  <m:ctrlPr>
                                                    <a:rPr lang="en-US" altLang="zh-CN" sz="1600" b="1" i="1" smtClean="0">
                                                      <a:latin typeface="Cambria Math" panose="02040503050406030204" pitchFamily="18" charset="0"/>
                                                    </a:rPr>
                                                  </m:ctrlPr>
                                                </m:sSupPr>
                                                <m:e>
                                                  <m:r>
                                                    <a:rPr lang="zh-CN" altLang="en-US" sz="1600" b="1" i="0" smtClean="0">
                                                      <a:latin typeface="Cambria Math" panose="02040503050406030204" pitchFamily="18" charset="0"/>
                                                    </a:rPr>
                                                    <m:t>𝛃</m:t>
                                                  </m:r>
                                                </m:e>
                                                <m:sup>
                                                  <m:r>
                                                    <a:rPr lang="en-US" altLang="zh-CN" sz="1600" b="1" i="0" smtClean="0">
                                                      <a:latin typeface="Cambria Math" panose="02040503050406030204" pitchFamily="18" charset="0"/>
                                                    </a:rPr>
                                                    <m:t>𝟐</m:t>
                                                  </m:r>
                                                </m:sup>
                                              </m:sSup>
                                            </m:den>
                                          </m:f>
                                        </m:e>
                                      </m:d>
                                    </m:e>
                                  </m:func>
                                  <m:d>
                                    <m:dPr>
                                      <m:ctrlPr>
                                        <a:rPr lang="en-US" altLang="zh-CN" sz="1600" b="1" i="1" smtClean="0">
                                          <a:latin typeface="Cambria Math" panose="02040503050406030204" pitchFamily="18" charset="0"/>
                                        </a:rPr>
                                      </m:ctrlPr>
                                    </m:dPr>
                                    <m:e>
                                      <m:r>
                                        <a:rPr lang="en-US" altLang="zh-CN" sz="1600" b="1" i="0" smtClean="0">
                                          <a:latin typeface="Cambria Math" panose="02040503050406030204" pitchFamily="18" charset="0"/>
                                        </a:rPr>
                                        <m:t>𝟏</m:t>
                                      </m:r>
                                      <m:r>
                                        <a:rPr lang="en-US" altLang="zh-CN" sz="1600" b="1" i="0" smtClean="0">
                                          <a:latin typeface="Cambria Math" panose="02040503050406030204" pitchFamily="18" charset="0"/>
                                        </a:rPr>
                                        <m:t>−</m:t>
                                      </m:r>
                                      <m:r>
                                        <a:rPr lang="en-US" altLang="zh-CN" sz="1600" b="1" i="0" smtClean="0">
                                          <a:latin typeface="Cambria Math" panose="02040503050406030204" pitchFamily="18" charset="0"/>
                                        </a:rPr>
                                        <m:t>𝐞𝐱</m:t>
                                      </m:r>
                                      <m:func>
                                        <m:funcPr>
                                          <m:ctrlPr>
                                            <a:rPr lang="en-US" altLang="zh-CN" sz="1600" b="1" i="1" smtClean="0">
                                              <a:latin typeface="Cambria Math" panose="02040503050406030204" pitchFamily="18" charset="0"/>
                                            </a:rPr>
                                          </m:ctrlPr>
                                        </m:funcPr>
                                        <m:fName>
                                          <m:r>
                                            <a:rPr lang="en-US" altLang="zh-CN" sz="1600" b="1" i="0" smtClean="0">
                                              <a:latin typeface="Cambria Math" panose="02040503050406030204" pitchFamily="18" charset="0"/>
                                            </a:rPr>
                                            <m:t>𝐩</m:t>
                                          </m:r>
                                        </m:fName>
                                        <m:e>
                                          <m:d>
                                            <m:dPr>
                                              <m:ctrlPr>
                                                <a:rPr lang="en-US" altLang="zh-CN" sz="1600" b="1" i="1" smtClean="0">
                                                  <a:latin typeface="Cambria Math" panose="02040503050406030204" pitchFamily="18" charset="0"/>
                                                </a:rPr>
                                              </m:ctrlPr>
                                            </m:dPr>
                                            <m:e>
                                              <m:r>
                                                <a:rPr lang="en-US" altLang="zh-CN" sz="1600" b="1" i="0" smtClean="0">
                                                  <a:latin typeface="Cambria Math" panose="02040503050406030204" pitchFamily="18" charset="0"/>
                                                </a:rPr>
                                                <m:t>−</m:t>
                                              </m:r>
                                              <m:f>
                                                <m:fPr>
                                                  <m:ctrlPr>
                                                    <a:rPr lang="en-US" altLang="zh-CN" sz="1600" b="1" i="1" smtClean="0">
                                                      <a:latin typeface="Cambria Math" panose="02040503050406030204" pitchFamily="18" charset="0"/>
                                                    </a:rPr>
                                                  </m:ctrlPr>
                                                </m:fPr>
                                                <m:num>
                                                  <m:sSup>
                                                    <m:sSupPr>
                                                      <m:ctrlPr>
                                                        <a:rPr lang="en-US" altLang="zh-CN" sz="1600" b="1" i="1" smtClean="0">
                                                          <a:latin typeface="Cambria Math" panose="02040503050406030204" pitchFamily="18" charset="0"/>
                                                        </a:rPr>
                                                      </m:ctrlPr>
                                                    </m:sSupPr>
                                                    <m:e>
                                                      <m:r>
                                                        <a:rPr lang="en-US" altLang="zh-CN" sz="1600" b="1" i="0" smtClean="0">
                                                          <a:latin typeface="Cambria Math" panose="02040503050406030204" pitchFamily="18" charset="0"/>
                                                        </a:rPr>
                                                        <m:t>𝐒</m:t>
                                                      </m:r>
                                                    </m:e>
                                                    <m:sup>
                                                      <m:r>
                                                        <a:rPr lang="en-US" altLang="zh-CN" sz="1600" b="1" i="0" smtClean="0">
                                                          <a:latin typeface="Cambria Math" panose="02040503050406030204" pitchFamily="18" charset="0"/>
                                                        </a:rPr>
                                                        <m:t>𝟐</m:t>
                                                      </m:r>
                                                    </m:sup>
                                                  </m:sSup>
                                                </m:num>
                                                <m:den>
                                                  <m:r>
                                                    <a:rPr lang="en-US" altLang="zh-CN" sz="1600" b="1" i="0" smtClean="0">
                                                      <a:latin typeface="Cambria Math" panose="02040503050406030204" pitchFamily="18" charset="0"/>
                                                    </a:rPr>
                                                    <m:t>𝟐</m:t>
                                                  </m:r>
                                                  <m:sSup>
                                                    <m:sSupPr>
                                                      <m:ctrlPr>
                                                        <a:rPr lang="en-US" altLang="zh-CN" sz="1600" b="1" i="1" smtClean="0">
                                                          <a:latin typeface="Cambria Math" panose="02040503050406030204" pitchFamily="18" charset="0"/>
                                                        </a:rPr>
                                                      </m:ctrlPr>
                                                    </m:sSupPr>
                                                    <m:e>
                                                      <m:r>
                                                        <a:rPr lang="en-US" altLang="zh-CN" sz="1600" b="1" i="0" smtClean="0">
                                                          <a:latin typeface="Cambria Math" panose="02040503050406030204" pitchFamily="18" charset="0"/>
                                                        </a:rPr>
                                                        <m:t>𝐜</m:t>
                                                      </m:r>
                                                    </m:e>
                                                    <m:sup>
                                                      <m:r>
                                                        <a:rPr lang="en-US" altLang="zh-CN" sz="1600" b="1" i="0" smtClean="0">
                                                          <a:latin typeface="Cambria Math" panose="02040503050406030204" pitchFamily="18" charset="0"/>
                                                        </a:rPr>
                                                        <m:t>𝟐</m:t>
                                                      </m:r>
                                                    </m:sup>
                                                  </m:sSup>
                                                </m:den>
                                              </m:f>
                                            </m:e>
                                          </m:d>
                                        </m:e>
                                      </m:func>
                                    </m:e>
                                  </m:d>
                                  <m:r>
                                    <a:rPr lang="en-US" altLang="zh-CN" sz="1600" b="1" i="0" smtClean="0">
                                      <a:latin typeface="Cambria Math" panose="02040503050406030204" pitchFamily="18" charset="0"/>
                                    </a:rPr>
                                    <m:t>, </m:t>
                                  </m:r>
                                  <m:r>
                                    <a:rPr lang="en-US" altLang="zh-CN" sz="1600" b="1" i="0" smtClean="0">
                                      <a:latin typeface="Cambria Math" panose="02040503050406030204" pitchFamily="18" charset="0"/>
                                    </a:rPr>
                                    <m:t>𝐞𝐥𝐬𝐞</m:t>
                                  </m:r>
                                </m:e>
                              </m:mr>
                            </m:m>
                          </m:e>
                        </m:d>
                      </m:oMath>
                    </m:oMathPara>
                  </a14:m>
                  <a:endParaRPr lang="zh-CN" altLang="en-US" sz="1600" b="1" dirty="0"/>
                </a:p>
              </p:txBody>
            </p:sp>
          </mc:Choice>
          <mc:Fallback xmlns="">
            <p:sp>
              <p:nvSpPr>
                <p:cNvPr id="24" name="文本框 23"/>
                <p:cNvSpPr txBox="1">
                  <a:spLocks noRot="1" noChangeAspect="1" noMove="1" noResize="1" noEditPoints="1" noAdjustHandles="1" noChangeArrowheads="1" noChangeShapeType="1" noTextEdit="1"/>
                </p:cNvSpPr>
                <p:nvPr/>
              </p:nvSpPr>
              <p:spPr>
                <a:xfrm>
                  <a:off x="4735587" y="2586864"/>
                  <a:ext cx="4453720" cy="911724"/>
                </a:xfrm>
                <a:prstGeom prst="rect">
                  <a:avLst/>
                </a:prstGeom>
                <a:blipFill rotWithShape="0">
                  <a:blip r:embed="rId11"/>
                  <a:stretch>
                    <a:fillRect/>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352252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r="33232"/>
          <a:stretch/>
        </p:blipFill>
        <p:spPr>
          <a:xfrm>
            <a:off x="426489" y="4226840"/>
            <a:ext cx="2564361" cy="2580339"/>
          </a:xfrm>
          <a:prstGeom prst="rect">
            <a:avLst/>
          </a:prstGeom>
        </p:spPr>
      </p:pic>
      <p:sp>
        <p:nvSpPr>
          <p:cNvPr id="2" name="标题 1"/>
          <p:cNvSpPr>
            <a:spLocks noGrp="1"/>
          </p:cNvSpPr>
          <p:nvPr>
            <p:ph type="title"/>
          </p:nvPr>
        </p:nvSpPr>
        <p:spPr>
          <a:xfrm>
            <a:off x="274319" y="199505"/>
            <a:ext cx="4979326"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Thinning</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14" name="内容占位符 6"/>
          <p:cNvPicPr>
            <a:picLocks noChangeAspect="1"/>
          </p:cNvPicPr>
          <p:nvPr/>
        </p:nvPicPr>
        <p:blipFill>
          <a:blip r:embed="rId5"/>
          <a:stretch>
            <a:fillRect/>
          </a:stretch>
        </p:blipFill>
        <p:spPr>
          <a:xfrm>
            <a:off x="426489" y="1329429"/>
            <a:ext cx="2589506" cy="2590780"/>
          </a:xfrm>
          <a:prstGeom prst="rect">
            <a:avLst/>
          </a:prstGeom>
        </p:spPr>
      </p:pic>
      <p:sp>
        <p:nvSpPr>
          <p:cNvPr id="17" name="右箭头 16"/>
          <p:cNvSpPr/>
          <p:nvPr/>
        </p:nvSpPr>
        <p:spPr>
          <a:xfrm rot="5400000">
            <a:off x="1568275" y="3869936"/>
            <a:ext cx="305934" cy="406480"/>
          </a:xfrm>
          <a:prstGeom prst="rightArrow">
            <a:avLst>
              <a:gd name="adj1" fmla="val 50000"/>
              <a:gd name="adj2" fmla="val 53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816645" y="3821763"/>
            <a:ext cx="2137515"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Two-step Thinning</a:t>
            </a:r>
            <a:endParaRPr lang="zh-CN" altLang="en-US" b="1" dirty="0">
              <a:latin typeface="Times New Roman" panose="02020603050405020304" pitchFamily="18" charset="0"/>
              <a:cs typeface="Times New Roman" panose="02020603050405020304" pitchFamily="18" charset="0"/>
            </a:endParaRPr>
          </a:p>
        </p:txBody>
      </p:sp>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271" y="4226140"/>
            <a:ext cx="3841750" cy="2581039"/>
          </a:xfrm>
          <a:prstGeom prst="rect">
            <a:avLst/>
          </a:prstGeom>
        </p:spPr>
      </p:pic>
      <p:sp>
        <p:nvSpPr>
          <p:cNvPr id="23" name="右箭头 22"/>
          <p:cNvSpPr/>
          <p:nvPr/>
        </p:nvSpPr>
        <p:spPr>
          <a:xfrm>
            <a:off x="4351412" y="5313419"/>
            <a:ext cx="792223" cy="406480"/>
          </a:xfrm>
          <a:prstGeom prst="rightArrow">
            <a:avLst>
              <a:gd name="adj1" fmla="val 50000"/>
              <a:gd name="adj2" fmla="val 53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4418" y="4226140"/>
            <a:ext cx="3828807" cy="2581040"/>
          </a:xfrm>
          <a:prstGeom prst="rect">
            <a:avLst/>
          </a:prstGeom>
        </p:spPr>
      </p:pic>
      <p:sp>
        <p:nvSpPr>
          <p:cNvPr id="25" name="文本框 24"/>
          <p:cNvSpPr txBox="1"/>
          <p:nvPr/>
        </p:nvSpPr>
        <p:spPr>
          <a:xfrm>
            <a:off x="4291362" y="4814710"/>
            <a:ext cx="1395458" cy="646331"/>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Refine-</a:t>
            </a:r>
          </a:p>
          <a:p>
            <a:r>
              <a:rPr lang="en-US" altLang="zh-CN" b="1" dirty="0" err="1" smtClean="0">
                <a:latin typeface="Times New Roman" panose="02020603050405020304" pitchFamily="18" charset="0"/>
                <a:cs typeface="Times New Roman" panose="02020603050405020304" pitchFamily="18" charset="0"/>
              </a:rPr>
              <a:t>ment</a:t>
            </a:r>
            <a:endParaRPr lang="zh-CN" altLang="en-US" b="1"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3954162" y="1353549"/>
            <a:ext cx="5139945" cy="461665"/>
          </a:xfrm>
          <a:prstGeom prst="rect">
            <a:avLst/>
          </a:prstGeom>
          <a:noFill/>
        </p:spPr>
        <p:txBody>
          <a:bodyPr wrap="square" rtlCol="0">
            <a:spAutoFit/>
          </a:bodyPr>
          <a:lstStyle/>
          <a:p>
            <a:pPr marL="342900" indent="-342900">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Processed binary image.</a:t>
            </a:r>
            <a:endParaRPr lang="zh-CN" altLang="en-US" sz="2400" b="1"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3954161" y="1811281"/>
            <a:ext cx="5139945" cy="461665"/>
          </a:xfrm>
          <a:prstGeom prst="rect">
            <a:avLst/>
          </a:prstGeom>
          <a:noFill/>
        </p:spPr>
        <p:txBody>
          <a:bodyPr wrap="square" rtlCol="0">
            <a:spAutoFit/>
          </a:bodyPr>
          <a:lstStyle/>
          <a:p>
            <a:pPr marL="342900" indent="-342900">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Two-step thinning result.</a:t>
            </a:r>
            <a:endParaRPr lang="zh-CN" altLang="en-US" sz="2400" b="1"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3954160" y="2272946"/>
            <a:ext cx="5139945" cy="461665"/>
          </a:xfrm>
          <a:prstGeom prst="rect">
            <a:avLst/>
          </a:prstGeom>
          <a:noFill/>
        </p:spPr>
        <p:txBody>
          <a:bodyPr wrap="square" rtlCol="0">
            <a:spAutoFit/>
          </a:bodyPr>
          <a:lstStyle/>
          <a:p>
            <a:pPr marL="342900" indent="-342900">
              <a:buFont typeface="Arial" panose="020B0604020202020204" pitchFamily="34" charset="0"/>
              <a:buChar char="•"/>
            </a:pPr>
            <a:r>
              <a:rPr lang="en-US" altLang="zh-CN" sz="2400" b="1" dirty="0" smtClean="0">
                <a:latin typeface="Times New Roman" panose="02020603050405020304" pitchFamily="18" charset="0"/>
                <a:cs typeface="Times New Roman" panose="02020603050405020304" pitchFamily="18" charset="0"/>
              </a:rPr>
              <a:t>Refined thinning result.</a:t>
            </a:r>
            <a:endParaRPr lang="zh-CN" altLang="en-US" sz="2400" b="1" dirty="0">
              <a:latin typeface="Times New Roman" panose="02020603050405020304" pitchFamily="18" charset="0"/>
              <a:cs typeface="Times New Roman" panose="02020603050405020304" pitchFamily="18" charset="0"/>
            </a:endParaRPr>
          </a:p>
        </p:txBody>
      </p:sp>
      <p:grpSp>
        <p:nvGrpSpPr>
          <p:cNvPr id="47" name="组合 46"/>
          <p:cNvGrpSpPr/>
          <p:nvPr/>
        </p:nvGrpSpPr>
        <p:grpSpPr>
          <a:xfrm>
            <a:off x="199142" y="940140"/>
            <a:ext cx="9052005" cy="355709"/>
            <a:chOff x="199142" y="940140"/>
            <a:chExt cx="9052005" cy="355709"/>
          </a:xfrm>
        </p:grpSpPr>
        <p:sp>
          <p:nvSpPr>
            <p:cNvPr id="48" name="文本框 47"/>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49" name="右箭头 48"/>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0" name="文本框 49"/>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51" name="右箭头 50"/>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2" name="文本框 51"/>
            <p:cNvSpPr txBox="1"/>
            <p:nvPr/>
          </p:nvSpPr>
          <p:spPr>
            <a:xfrm>
              <a:off x="4255265" y="941427"/>
              <a:ext cx="1095815"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Thinning</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53" name="右箭头 52"/>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54" name="文本框 53"/>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55" name="右箭头 54"/>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56" name="文本框 55"/>
            <p:cNvSpPr txBox="1"/>
            <p:nvPr/>
          </p:nvSpPr>
          <p:spPr>
            <a:xfrm>
              <a:off x="7466943" y="957295"/>
              <a:ext cx="1784204"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Reconstruction</a:t>
              </a:r>
              <a:endParaRPr lang="zh-CN" altLang="en-US" sz="1600" b="1" dirty="0">
                <a:latin typeface="Times New Roman" panose="02020603050405020304" pitchFamily="18" charset="0"/>
                <a:cs typeface="Times New Roman" panose="02020603050405020304" pitchFamily="18" charset="0"/>
              </a:endParaRPr>
            </a:p>
          </p:txBody>
        </p:sp>
        <p:sp>
          <p:nvSpPr>
            <p:cNvPr id="57" name="矩形 56"/>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spTree>
    <p:extLst>
      <p:ext uri="{BB962C8B-B14F-4D97-AF65-F5344CB8AC3E}">
        <p14:creationId xmlns:p14="http://schemas.microsoft.com/office/powerpoint/2010/main" val="122479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3" grpId="0" animBg="1"/>
      <p:bldP spid="25" grpId="0"/>
      <p:bldP spid="2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Feature </a:t>
            </a:r>
            <a:r>
              <a:rPr lang="en-US" altLang="zh-CN" sz="3200" b="1" dirty="0">
                <a:latin typeface="Times New Roman" pitchFamily="18" charset="0"/>
                <a:cs typeface="Times New Roman" pitchFamily="18" charset="0"/>
              </a:rPr>
              <a:t>Extraction</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文本框 9"/>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1" name="右箭头 10"/>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 name="文本框 11"/>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3" name="右箭头 12"/>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4" name="文本框 13"/>
            <p:cNvSpPr txBox="1"/>
            <p:nvPr/>
          </p:nvSpPr>
          <p:spPr>
            <a:xfrm>
              <a:off x="5452057" y="940140"/>
              <a:ext cx="1894306"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Feature Extraction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5" name="右箭头 14"/>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6" name="文本框 15"/>
            <p:cNvSpPr txBox="1"/>
            <p:nvPr/>
          </p:nvSpPr>
          <p:spPr>
            <a:xfrm>
              <a:off x="7466943" y="957295"/>
              <a:ext cx="1784204"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Reconstruction</a:t>
              </a:r>
              <a:endParaRPr lang="zh-CN" altLang="en-US" sz="1600" b="1" dirty="0">
                <a:latin typeface="Times New Roman" panose="02020603050405020304" pitchFamily="18" charset="0"/>
                <a:cs typeface="Times New Roman" panose="02020603050405020304" pitchFamily="18" charset="0"/>
              </a:endParaRPr>
            </a:p>
          </p:txBody>
        </p:sp>
        <p:sp>
          <p:nvSpPr>
            <p:cNvPr id="17" name="矩形 16"/>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33042"/>
          <a:stretch/>
        </p:blipFill>
        <p:spPr>
          <a:xfrm>
            <a:off x="269478" y="1365417"/>
            <a:ext cx="2563698" cy="2581040"/>
          </a:xfrm>
          <a:prstGeom prst="rect">
            <a:avLst/>
          </a:prstGeom>
        </p:spPr>
      </p:pic>
      <p:grpSp>
        <p:nvGrpSpPr>
          <p:cNvPr id="26" name="组合 25"/>
          <p:cNvGrpSpPr/>
          <p:nvPr/>
        </p:nvGrpSpPr>
        <p:grpSpPr>
          <a:xfrm>
            <a:off x="349865" y="5233464"/>
            <a:ext cx="3475604" cy="1311556"/>
            <a:chOff x="4691896" y="1743052"/>
            <a:chExt cx="4008404" cy="1512614"/>
          </a:xfrm>
        </p:grpSpPr>
        <p:grpSp>
          <p:nvGrpSpPr>
            <p:cNvPr id="23" name="组合 22"/>
            <p:cNvGrpSpPr/>
            <p:nvPr/>
          </p:nvGrpSpPr>
          <p:grpSpPr>
            <a:xfrm>
              <a:off x="4803172" y="1857786"/>
              <a:ext cx="3897128" cy="1292523"/>
              <a:chOff x="4896196" y="1375465"/>
              <a:chExt cx="3897128" cy="1292523"/>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6196" y="1375465"/>
                <a:ext cx="1978237" cy="1292523"/>
              </a:xfrm>
              <a:prstGeom prst="rect">
                <a:avLst/>
              </a:prstGeom>
            </p:spPr>
          </p:pic>
          <p:grpSp>
            <p:nvGrpSpPr>
              <p:cNvPr id="22" name="组合 21"/>
              <p:cNvGrpSpPr/>
              <p:nvPr/>
            </p:nvGrpSpPr>
            <p:grpSpPr>
              <a:xfrm>
                <a:off x="7065008" y="1455849"/>
                <a:ext cx="1728316" cy="1111156"/>
                <a:chOff x="6602785" y="1355369"/>
                <a:chExt cx="1728316" cy="1111156"/>
              </a:xfrm>
            </p:grpSpPr>
            <p:sp>
              <p:nvSpPr>
                <p:cNvPr id="3" name="文本框 2"/>
                <p:cNvSpPr txBox="1"/>
                <p:nvPr/>
              </p:nvSpPr>
              <p:spPr>
                <a:xfrm>
                  <a:off x="6602785" y="1355369"/>
                  <a:ext cx="1728316"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Rotate 90</a:t>
                  </a:r>
                  <a:endParaRPr lang="zh-CN" altLang="en-US" b="1"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6602785" y="1723793"/>
                  <a:ext cx="1728316"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Rotate 180</a:t>
                  </a:r>
                  <a:endParaRPr lang="zh-CN" altLang="en-US" b="1" dirty="0">
                    <a:latin typeface="Times New Roman" panose="02020603050405020304" pitchFamily="18" charset="0"/>
                    <a:cs typeface="Times New Roman" panose="02020603050405020304" pitchFamily="18" charset="0"/>
                  </a:endParaRPr>
                </a:p>
              </p:txBody>
            </p:sp>
            <p:sp>
              <p:nvSpPr>
                <p:cNvPr id="21" name="文本框 2"/>
                <p:cNvSpPr txBox="1"/>
                <p:nvPr/>
              </p:nvSpPr>
              <p:spPr>
                <a:xfrm>
                  <a:off x="6602785" y="2097193"/>
                  <a:ext cx="172831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smtClean="0">
                      <a:latin typeface="Times New Roman" panose="02020603050405020304" pitchFamily="18" charset="0"/>
                      <a:cs typeface="Times New Roman" panose="02020603050405020304" pitchFamily="18" charset="0"/>
                    </a:rPr>
                    <a:t>Rotate 270</a:t>
                  </a:r>
                  <a:endParaRPr lang="zh-CN" altLang="en-US" b="1" dirty="0">
                    <a:latin typeface="Times New Roman" panose="02020603050405020304" pitchFamily="18" charset="0"/>
                    <a:cs typeface="Times New Roman" panose="02020603050405020304" pitchFamily="18" charset="0"/>
                  </a:endParaRPr>
                </a:p>
              </p:txBody>
            </p:sp>
          </p:grpSp>
        </p:grpSp>
        <p:sp>
          <p:nvSpPr>
            <p:cNvPr id="25" name="矩形 24"/>
            <p:cNvSpPr/>
            <p:nvPr/>
          </p:nvSpPr>
          <p:spPr>
            <a:xfrm>
              <a:off x="4691896" y="1743052"/>
              <a:ext cx="3728624" cy="1512614"/>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3324" y="1457010"/>
            <a:ext cx="4990790" cy="4990790"/>
          </a:xfrm>
          <a:prstGeom prst="rect">
            <a:avLst/>
          </a:prstGeom>
        </p:spPr>
      </p:pic>
      <p:grpSp>
        <p:nvGrpSpPr>
          <p:cNvPr id="19" name="组合 18"/>
          <p:cNvGrpSpPr/>
          <p:nvPr/>
        </p:nvGrpSpPr>
        <p:grpSpPr>
          <a:xfrm>
            <a:off x="1743264" y="3946457"/>
            <a:ext cx="2178148" cy="1286488"/>
            <a:chOff x="1743264" y="3946457"/>
            <a:chExt cx="2178148" cy="1286488"/>
          </a:xfrm>
        </p:grpSpPr>
        <p:sp>
          <p:nvSpPr>
            <p:cNvPr id="24" name="丁字箭头 23"/>
            <p:cNvSpPr/>
            <p:nvPr/>
          </p:nvSpPr>
          <p:spPr>
            <a:xfrm rot="5400000">
              <a:off x="2189094" y="3500627"/>
              <a:ext cx="1286488" cy="2178148"/>
            </a:xfrm>
            <a:prstGeom prst="leftRightUpArrow">
              <a:avLst>
                <a:gd name="adj1" fmla="val 13808"/>
                <a:gd name="adj2" fmla="val 1964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2159497" y="4131527"/>
              <a:ext cx="1467958"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Convolution</a:t>
              </a:r>
              <a:endParaRPr lang="zh-CN" altLang="en-US"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1943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Static Reconstruction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文本框 8"/>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0" name="右箭头 9"/>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2" name="右箭头 11"/>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3" name="文本框 12"/>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14" name="右箭头 13"/>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文本框 14"/>
            <p:cNvSpPr txBox="1"/>
            <p:nvPr/>
          </p:nvSpPr>
          <p:spPr>
            <a:xfrm>
              <a:off x="7466943" y="957295"/>
              <a:ext cx="1784204"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Reconstruction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983" y="1749895"/>
            <a:ext cx="5516000" cy="5070008"/>
          </a:xfrm>
          <a:prstGeom prst="rect">
            <a:avLst/>
          </a:prstGeom>
        </p:spPr>
      </p:pic>
      <p:sp>
        <p:nvSpPr>
          <p:cNvPr id="18" name="文本框 17"/>
          <p:cNvSpPr txBox="1"/>
          <p:nvPr/>
        </p:nvSpPr>
        <p:spPr>
          <a:xfrm>
            <a:off x="3747842" y="1399417"/>
            <a:ext cx="4611203" cy="36933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3D Space Voxel Partition</a:t>
            </a:r>
            <a:endParaRPr lang="zh-CN" altLang="en-US" b="1"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260927" y="1800818"/>
            <a:ext cx="3067294" cy="1323439"/>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dirty="0" smtClean="0">
                <a:latin typeface="Times New Roman" panose="02020603050405020304" pitchFamily="18" charset="0"/>
                <a:cs typeface="Times New Roman" panose="02020603050405020304" pitchFamily="18" charset="0"/>
              </a:rPr>
              <a:t>The </a:t>
            </a:r>
            <a:r>
              <a:rPr lang="en-US" altLang="zh-CN" sz="2000" b="1" dirty="0">
                <a:latin typeface="Times New Roman" panose="02020603050405020304" pitchFamily="18" charset="0"/>
                <a:cs typeface="Times New Roman" panose="02020603050405020304" pitchFamily="18" charset="0"/>
              </a:rPr>
              <a:t>projection of every </a:t>
            </a:r>
            <a:r>
              <a:rPr lang="en-US" altLang="zh-CN" sz="2000" b="1" dirty="0" smtClean="0">
                <a:latin typeface="Times New Roman" panose="02020603050405020304" pitchFamily="18" charset="0"/>
                <a:cs typeface="Times New Roman" panose="02020603050405020304" pitchFamily="18" charset="0"/>
              </a:rPr>
              <a:t>3D </a:t>
            </a:r>
            <a:r>
              <a:rPr lang="en-US" altLang="zh-CN" sz="2000" b="1" dirty="0">
                <a:latin typeface="Times New Roman" panose="02020603050405020304" pitchFamily="18" charset="0"/>
                <a:cs typeface="Times New Roman" panose="02020603050405020304" pitchFamily="18" charset="0"/>
              </a:rPr>
              <a:t>skeleton point onto the image is on </a:t>
            </a:r>
            <a:r>
              <a:rPr lang="en-US" altLang="zh-CN" sz="2000" b="1" dirty="0" smtClean="0">
                <a:latin typeface="Times New Roman" panose="02020603050405020304" pitchFamily="18" charset="0"/>
                <a:cs typeface="Times New Roman" panose="02020603050405020304" pitchFamily="18" charset="0"/>
              </a:rPr>
              <a:t>2D skeletons.</a:t>
            </a:r>
            <a:endParaRPr lang="zh-CN" altLang="en-US" sz="2000" b="1"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261739" y="3310533"/>
            <a:ext cx="3067294" cy="163121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dirty="0" smtClean="0">
                <a:latin typeface="Times New Roman" panose="02020603050405020304" pitchFamily="18" charset="0"/>
                <a:cs typeface="Times New Roman" panose="02020603050405020304" pitchFamily="18" charset="0"/>
              </a:rPr>
              <a:t>The 3D </a:t>
            </a:r>
            <a:r>
              <a:rPr lang="en-US" altLang="zh-CN" sz="2000" b="1" dirty="0">
                <a:latin typeface="Times New Roman" panose="02020603050405020304" pitchFamily="18" charset="0"/>
                <a:cs typeface="Times New Roman" panose="02020603050405020304" pitchFamily="18" charset="0"/>
              </a:rPr>
              <a:t>skeleton is continuous and </a:t>
            </a:r>
            <a:r>
              <a:rPr lang="en-US" altLang="zh-CN" sz="2000" b="1" dirty="0" smtClean="0">
                <a:latin typeface="Times New Roman" panose="02020603050405020304" pitchFamily="18" charset="0"/>
                <a:cs typeface="Times New Roman" panose="02020603050405020304" pitchFamily="18" charset="0"/>
              </a:rPr>
              <a:t>shares almost the same </a:t>
            </a:r>
            <a:r>
              <a:rPr lang="en-US" altLang="zh-CN" sz="2000" b="1" dirty="0">
                <a:latin typeface="Times New Roman" panose="02020603050405020304" pitchFamily="18" charset="0"/>
                <a:cs typeface="Times New Roman" panose="02020603050405020304" pitchFamily="18" charset="0"/>
              </a:rPr>
              <a:t>topology with the </a:t>
            </a:r>
            <a:r>
              <a:rPr lang="en-US" altLang="zh-CN" sz="2000" b="1" dirty="0" smtClean="0">
                <a:latin typeface="Times New Roman" panose="02020603050405020304" pitchFamily="18" charset="0"/>
                <a:cs typeface="Times New Roman" panose="02020603050405020304" pitchFamily="18" charset="0"/>
              </a:rPr>
              <a:t>2D </a:t>
            </a:r>
            <a:r>
              <a:rPr lang="en-US" altLang="zh-CN" sz="2000" b="1" dirty="0">
                <a:latin typeface="Times New Roman" panose="02020603050405020304" pitchFamily="18" charset="0"/>
                <a:cs typeface="Times New Roman" panose="02020603050405020304" pitchFamily="18" charset="0"/>
              </a:rPr>
              <a:t>skeletons</a:t>
            </a:r>
            <a:r>
              <a:rPr lang="en-US" altLang="zh-CN" sz="2000" b="1" dirty="0" smtClean="0">
                <a:latin typeface="Times New Roman" panose="02020603050405020304" pitchFamily="18" charset="0"/>
                <a:cs typeface="Times New Roman" panose="02020603050405020304" pitchFamily="18" charset="0"/>
              </a:rPr>
              <a:t>.</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26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Static Reconstruction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文本框 8"/>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0" name="右箭头 9"/>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2" name="右箭头 11"/>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3" name="文本框 12"/>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14" name="右箭头 13"/>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文本框 14"/>
            <p:cNvSpPr txBox="1"/>
            <p:nvPr/>
          </p:nvSpPr>
          <p:spPr>
            <a:xfrm>
              <a:off x="7466943" y="957295"/>
              <a:ext cx="1784204"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Reconstruction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382" y="1538808"/>
            <a:ext cx="6009659" cy="4528359"/>
          </a:xfrm>
          <a:prstGeom prst="rect">
            <a:avLst/>
          </a:prstGeom>
        </p:spPr>
      </p:pic>
      <p:sp>
        <p:nvSpPr>
          <p:cNvPr id="17" name="文本框 16"/>
          <p:cNvSpPr txBox="1"/>
          <p:nvPr/>
        </p:nvSpPr>
        <p:spPr>
          <a:xfrm>
            <a:off x="6042455" y="1992642"/>
            <a:ext cx="2877102" cy="1200329"/>
          </a:xfrm>
          <a:prstGeom prst="rect">
            <a:avLst/>
          </a:prstGeom>
          <a:noFill/>
        </p:spPr>
        <p:txBody>
          <a:bodyPr wrap="square" rtlCol="0">
            <a:spAutoFit/>
          </a:bodyPr>
          <a:lstStyle/>
          <a:p>
            <a:pPr marL="285750" indent="-285750">
              <a:buFont typeface="Wingdings" panose="05000000000000000000" pitchFamily="2" charset="2"/>
              <a:buChar char="l"/>
            </a:pPr>
            <a:r>
              <a:rPr lang="en-US" altLang="zh-CN" b="1" i="1" dirty="0" smtClean="0">
                <a:solidFill>
                  <a:srgbClr val="FF0000"/>
                </a:solidFill>
                <a:latin typeface="Times New Roman" panose="02020603050405020304" pitchFamily="18" charset="0"/>
                <a:cs typeface="Times New Roman" panose="02020603050405020304" pitchFamily="18" charset="0"/>
              </a:rPr>
              <a:t>Color  </a:t>
            </a:r>
            <a:r>
              <a:rPr lang="en-US" altLang="zh-CN" b="1" i="1" dirty="0">
                <a:solidFill>
                  <a:srgbClr val="FF0000"/>
                </a:solidFill>
                <a:latin typeface="Times New Roman" panose="02020603050405020304" pitchFamily="18" charset="0"/>
                <a:cs typeface="Times New Roman" panose="02020603050405020304" pitchFamily="18" charset="0"/>
              </a:rPr>
              <a:t>consistency. </a:t>
            </a:r>
            <a:r>
              <a:rPr lang="en-US" altLang="zh-CN" dirty="0" smtClean="0">
                <a:latin typeface="Times New Roman" panose="02020603050405020304" pitchFamily="18" charset="0"/>
                <a:cs typeface="Times New Roman" panose="02020603050405020304" pitchFamily="18" charset="0"/>
              </a:rPr>
              <a:t>Number </a:t>
            </a:r>
            <a:r>
              <a:rPr lang="en-US" altLang="zh-CN" dirty="0">
                <a:latin typeface="Times New Roman" panose="02020603050405020304" pitchFamily="18" charset="0"/>
                <a:cs typeface="Times New Roman" panose="02020603050405020304" pitchFamily="18" charset="0"/>
              </a:rPr>
              <a:t>of views in which the projected point of p is valid.</a:t>
            </a:r>
            <a:endParaRPr lang="zh-CN" altLang="en-US"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6042454" y="3202822"/>
            <a:ext cx="2877102" cy="1477328"/>
          </a:xfrm>
          <a:prstGeom prst="rect">
            <a:avLst/>
          </a:prstGeom>
          <a:noFill/>
        </p:spPr>
        <p:txBody>
          <a:bodyPr wrap="square" rtlCol="0">
            <a:spAutoFit/>
          </a:bodyPr>
          <a:lstStyle/>
          <a:p>
            <a:pPr marL="285750" indent="-285750">
              <a:buFont typeface="Wingdings" panose="05000000000000000000" pitchFamily="2" charset="2"/>
              <a:buChar char="l"/>
            </a:pPr>
            <a:r>
              <a:rPr lang="en-US" altLang="zh-CN" b="1" i="1" dirty="0" smtClean="0">
                <a:solidFill>
                  <a:srgbClr val="FF0000"/>
                </a:solidFill>
                <a:latin typeface="Times New Roman" panose="02020603050405020304" pitchFamily="18" charset="0"/>
                <a:cs typeface="Times New Roman" panose="02020603050405020304" pitchFamily="18" charset="0"/>
              </a:rPr>
              <a:t>Continuous consistency</a:t>
            </a:r>
            <a:r>
              <a:rPr lang="en-US" altLang="zh-CN" dirty="0" smtClean="0">
                <a:solidFill>
                  <a:srgbClr val="FF0000"/>
                </a:solidFill>
                <a:latin typeface="Times New Roman" panose="02020603050405020304" pitchFamily="18" charset="0"/>
                <a:cs typeface="Times New Roman" panose="02020603050405020304" pitchFamily="18" charset="0"/>
              </a:rPr>
              <a:t>.</a:t>
            </a:r>
            <a:r>
              <a:rPr lang="zh-CN" altLang="en-US" b="1" i="1" dirty="0" smtClean="0">
                <a:solidFill>
                  <a:srgbClr val="FF0000"/>
                </a:solidFill>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Distance </a:t>
            </a:r>
            <a:r>
              <a:rPr lang="en-US" altLang="zh-CN" dirty="0">
                <a:latin typeface="Times New Roman" panose="02020603050405020304" pitchFamily="18" charset="0"/>
                <a:cs typeface="Times New Roman" panose="02020603050405020304" pitchFamily="18" charset="0"/>
              </a:rPr>
              <a:t>between p and its neighbors in the same </a:t>
            </a:r>
            <a:r>
              <a:rPr lang="en-US" altLang="zh-CN" dirty="0" smtClean="0">
                <a:latin typeface="Times New Roman" panose="02020603050405020304" pitchFamily="18" charset="0"/>
                <a:cs typeface="Times New Roman" panose="02020603050405020304" pitchFamily="18" charset="0"/>
              </a:rPr>
              <a:t>3D skeleton </a:t>
            </a:r>
            <a:r>
              <a:rPr lang="en-US" altLang="zh-CN" dirty="0">
                <a:latin typeface="Times New Roman" panose="02020603050405020304" pitchFamily="18" charset="0"/>
                <a:cs typeface="Times New Roman" panose="02020603050405020304" pitchFamily="18" charset="0"/>
              </a:rPr>
              <a:t>to </a:t>
            </a:r>
            <a:r>
              <a:rPr lang="en-US" altLang="zh-CN" dirty="0" smtClean="0">
                <a:latin typeface="Times New Roman" panose="02020603050405020304" pitchFamily="18" charset="0"/>
                <a:cs typeface="Times New Roman" panose="02020603050405020304" pitchFamily="18" charset="0"/>
              </a:rPr>
              <a:t>ensure continuity.</a:t>
            </a:r>
            <a:endParaRPr lang="zh-CN" altLang="en-US" b="1" i="1" dirty="0">
              <a:solidFill>
                <a:srgbClr val="FF0000"/>
              </a:solidFill>
              <a:latin typeface="Times New Roman" panose="02020603050405020304" pitchFamily="18" charset="0"/>
              <a:cs typeface="Times New Roman" panose="02020603050405020304" pitchFamily="18" charset="0"/>
            </a:endParaRPr>
          </a:p>
        </p:txBody>
      </p:sp>
      <p:sp>
        <p:nvSpPr>
          <p:cNvPr id="19" name="文本框 16"/>
          <p:cNvSpPr txBox="1"/>
          <p:nvPr/>
        </p:nvSpPr>
        <p:spPr>
          <a:xfrm>
            <a:off x="6042454" y="4680150"/>
            <a:ext cx="2877102" cy="14773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l"/>
            </a:pPr>
            <a:r>
              <a:rPr lang="en-US" altLang="zh-CN" b="1" i="1" dirty="0" smtClean="0">
                <a:solidFill>
                  <a:srgbClr val="FF0000"/>
                </a:solidFill>
                <a:latin typeface="Times New Roman" panose="02020603050405020304" pitchFamily="18" charset="0"/>
                <a:cs typeface="Times New Roman" panose="02020603050405020304" pitchFamily="18" charset="0"/>
              </a:rPr>
              <a:t>Topological </a:t>
            </a:r>
            <a:r>
              <a:rPr lang="en-US" altLang="zh-CN" b="1" i="1" dirty="0">
                <a:solidFill>
                  <a:srgbClr val="FF0000"/>
                </a:solidFill>
                <a:latin typeface="Times New Roman" panose="02020603050405020304" pitchFamily="18" charset="0"/>
                <a:cs typeface="Times New Roman" panose="02020603050405020304" pitchFamily="18" charset="0"/>
              </a:rPr>
              <a:t>consistency</a:t>
            </a:r>
            <a:r>
              <a:rPr lang="en-US" altLang="zh-CN" dirty="0">
                <a:solidFill>
                  <a:srgbClr val="FF0000"/>
                </a:solidFill>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Distance </a:t>
            </a:r>
            <a:r>
              <a:rPr lang="en-US" altLang="zh-CN" dirty="0">
                <a:latin typeface="Times New Roman" panose="02020603050405020304" pitchFamily="18" charset="0"/>
                <a:cs typeface="Times New Roman" panose="02020603050405020304" pitchFamily="18" charset="0"/>
              </a:rPr>
              <a:t>between the projected 2D point and </a:t>
            </a:r>
            <a:r>
              <a:rPr lang="en-US" altLang="zh-CN" dirty="0" smtClean="0">
                <a:latin typeface="Times New Roman" panose="02020603050405020304" pitchFamily="18" charset="0"/>
                <a:cs typeface="Times New Roman" panose="02020603050405020304" pitchFamily="18" charset="0"/>
              </a:rPr>
              <a:t>its nearest </a:t>
            </a:r>
            <a:r>
              <a:rPr lang="en-US" altLang="zh-CN" dirty="0">
                <a:latin typeface="Times New Roman" panose="02020603050405020304" pitchFamily="18" charset="0"/>
                <a:cs typeface="Times New Roman" panose="02020603050405020304" pitchFamily="18" charset="0"/>
              </a:rPr>
              <a:t>valid 2D skeleton point on the same </a:t>
            </a:r>
            <a:r>
              <a:rPr lang="en-US" altLang="zh-CN" dirty="0" smtClean="0">
                <a:latin typeface="Times New Roman" panose="02020603050405020304" pitchFamily="18" charset="0"/>
                <a:cs typeface="Times New Roman" panose="02020603050405020304" pitchFamily="18" charset="0"/>
              </a:rPr>
              <a:t>view.</a:t>
            </a:r>
            <a:endParaRPr lang="zh-CN" altLang="en-US"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14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Static Reconstruction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文本框 8"/>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0" name="右箭头 9"/>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2" name="右箭头 11"/>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3" name="文本框 12"/>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14" name="右箭头 13"/>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文本框 14"/>
            <p:cNvSpPr txBox="1"/>
            <p:nvPr/>
          </p:nvSpPr>
          <p:spPr>
            <a:xfrm>
              <a:off x="7466943" y="957295"/>
              <a:ext cx="1784204"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Reconstruction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sp>
        <p:nvSpPr>
          <p:cNvPr id="19" name="文本框 18"/>
          <p:cNvSpPr txBox="1"/>
          <p:nvPr/>
        </p:nvSpPr>
        <p:spPr>
          <a:xfrm>
            <a:off x="260927" y="1800818"/>
            <a:ext cx="2523531" cy="400110"/>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Energy Function</a:t>
            </a:r>
            <a:endParaRPr lang="zh-CN" altLang="en-US" sz="2000" b="1" dirty="0">
              <a:latin typeface="Times New Roman" panose="02020603050405020304" pitchFamily="18" charset="0"/>
              <a:cs typeface="Times New Roman" panose="02020603050405020304" pitchFamily="18" charset="0"/>
            </a:endParaRPr>
          </a:p>
        </p:txBody>
      </p:sp>
      <p:grpSp>
        <p:nvGrpSpPr>
          <p:cNvPr id="30" name="组合 29"/>
          <p:cNvGrpSpPr/>
          <p:nvPr/>
        </p:nvGrpSpPr>
        <p:grpSpPr>
          <a:xfrm>
            <a:off x="706810" y="3064972"/>
            <a:ext cx="8437190" cy="422091"/>
            <a:chOff x="706810" y="3064972"/>
            <a:chExt cx="8437190" cy="422091"/>
          </a:xfrm>
        </p:grpSpPr>
        <p:sp>
          <p:nvSpPr>
            <p:cNvPr id="23" name="文本框 22"/>
            <p:cNvSpPr txBox="1"/>
            <p:nvPr/>
          </p:nvSpPr>
          <p:spPr>
            <a:xfrm>
              <a:off x="706810" y="3064972"/>
              <a:ext cx="2100856"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i="1" dirty="0" smtClean="0">
                  <a:latin typeface="Times New Roman" panose="02020603050405020304" pitchFamily="18" charset="0"/>
                  <a:cs typeface="Times New Roman" panose="02020603050405020304" pitchFamily="18" charset="0"/>
                </a:rPr>
                <a:t>Distance </a:t>
              </a:r>
              <a:r>
                <a:rPr lang="en-US" altLang="zh-CN" sz="2000" b="1" dirty="0" smtClean="0">
                  <a:latin typeface="Times New Roman" panose="02020603050405020304" pitchFamily="18" charset="0"/>
                  <a:cs typeface="Times New Roman" panose="02020603050405020304" pitchFamily="18" charset="0"/>
                </a:rPr>
                <a:t>Term</a:t>
              </a:r>
              <a:endParaRPr lang="zh-CN" altLang="en-US"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文本框 24"/>
                <p:cNvSpPr txBox="1"/>
                <p:nvPr/>
              </p:nvSpPr>
              <p:spPr>
                <a:xfrm>
                  <a:off x="4070951" y="3086953"/>
                  <a:ext cx="5073049" cy="400110"/>
                </a:xfrm>
                <a:prstGeom prst="rect">
                  <a:avLst/>
                </a:prstGeom>
                <a:noFill/>
              </p:spPr>
              <p:txBody>
                <a:bodyPr wrap="square" rtlCol="0">
                  <a:spAutoFit/>
                </a:bodyPr>
                <a:lstStyle/>
                <a:p>
                  <a14:m>
                    <m:oMath xmlns:m="http://schemas.openxmlformats.org/officeDocument/2006/math">
                      <m:r>
                        <a:rPr lang="en-US" altLang="zh-CN" sz="2000" b="1" i="1" dirty="0" smtClean="0">
                          <a:latin typeface="Cambria Math" panose="02040503050406030204" pitchFamily="18" charset="0"/>
                          <a:cs typeface="Times New Roman" panose="02020603050405020304" pitchFamily="18" charset="0"/>
                        </a:rPr>
                        <m:t>: </m:t>
                      </m:r>
                    </m:oMath>
                  </a14:m>
                  <a:r>
                    <a:rPr lang="en-US" altLang="zh-CN" sz="2000" b="1" i="1" dirty="0" smtClean="0">
                      <a:latin typeface="Times New Roman" panose="02020603050405020304" pitchFamily="18" charset="0"/>
                      <a:cs typeface="Times New Roman" panose="02020603050405020304" pitchFamily="18" charset="0"/>
                    </a:rPr>
                    <a:t>Euclidean Distance </a:t>
                  </a:r>
                  <a:r>
                    <a:rPr lang="en-US" altLang="zh-CN" sz="2000" b="1" dirty="0" smtClean="0">
                      <a:latin typeface="Times New Roman" panose="02020603050405020304" pitchFamily="18" charset="0"/>
                      <a:cs typeface="Times New Roman" panose="02020603050405020304" pitchFamily="18" charset="0"/>
                    </a:rPr>
                    <a:t>between adjacent points</a:t>
                  </a:r>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25" name="文本框 24"/>
                <p:cNvSpPr txBox="1">
                  <a:spLocks noRot="1" noChangeAspect="1" noMove="1" noResize="1" noEditPoints="1" noAdjustHandles="1" noChangeArrowheads="1" noChangeShapeType="1" noTextEdit="1"/>
                </p:cNvSpPr>
                <p:nvPr/>
              </p:nvSpPr>
              <p:spPr>
                <a:xfrm>
                  <a:off x="4070951" y="3086953"/>
                  <a:ext cx="5073049" cy="400110"/>
                </a:xfrm>
                <a:prstGeom prst="rect">
                  <a:avLst/>
                </a:prstGeom>
                <a:blipFill rotWithShape="0">
                  <a:blip r:embed="rId4"/>
                  <a:stretch>
                    <a:fillRect t="-7576" r="-240"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p:cNvSpPr txBox="1"/>
                <p:nvPr/>
              </p:nvSpPr>
              <p:spPr>
                <a:xfrm>
                  <a:off x="2838924" y="3078257"/>
                  <a:ext cx="1200769" cy="3575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𝒑</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𝒒</m:t>
                            </m:r>
                          </m:sub>
                        </m:sSub>
                        <m:d>
                          <m:dPr>
                            <m:ctrlPr>
                              <a:rPr lang="en-US" altLang="zh-CN" sz="2000" b="1" i="1" smtClean="0">
                                <a:latin typeface="Cambria Math" panose="02040503050406030204" pitchFamily="18" charset="0"/>
                              </a:rPr>
                            </m:ctrlPr>
                          </m:dPr>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𝒑</m:t>
                                </m:r>
                              </m:sub>
                            </m:sSub>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𝒒</m:t>
                                </m:r>
                              </m:sub>
                            </m:sSub>
                          </m:e>
                        </m:d>
                      </m:oMath>
                    </m:oMathPara>
                  </a14:m>
                  <a:endParaRPr lang="zh-CN" altLang="en-US" sz="2000" b="1" i="1" dirty="0"/>
                </a:p>
              </p:txBody>
            </p:sp>
          </mc:Choice>
          <mc:Fallback xmlns="">
            <p:sp>
              <p:nvSpPr>
                <p:cNvPr id="21" name="文本框 20"/>
                <p:cNvSpPr txBox="1">
                  <a:spLocks noRot="1" noChangeAspect="1" noMove="1" noResize="1" noEditPoints="1" noAdjustHandles="1" noChangeArrowheads="1" noChangeShapeType="1" noTextEdit="1"/>
                </p:cNvSpPr>
                <p:nvPr/>
              </p:nvSpPr>
              <p:spPr>
                <a:xfrm>
                  <a:off x="2838924" y="3078257"/>
                  <a:ext cx="1200769" cy="357534"/>
                </a:xfrm>
                <a:prstGeom prst="rect">
                  <a:avLst/>
                </a:prstGeom>
                <a:blipFill rotWithShape="0">
                  <a:blip r:embed="rId5"/>
                  <a:stretch>
                    <a:fillRect l="-7614" r="-6599" b="-20339"/>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7" name="文本框 26"/>
              <p:cNvSpPr txBox="1"/>
              <p:nvPr/>
            </p:nvSpPr>
            <p:spPr>
              <a:xfrm>
                <a:off x="2908571" y="1693843"/>
                <a:ext cx="4570547" cy="784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rPr>
                        <m:t>𝑬</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𝒇</m:t>
                          </m:r>
                        </m:e>
                      </m:d>
                      <m:r>
                        <a:rPr lang="en-US" altLang="zh-CN" sz="2000" b="1" i="1" smtClean="0">
                          <a:latin typeface="Cambria Math" panose="02040503050406030204" pitchFamily="18" charset="0"/>
                        </a:rPr>
                        <m:t>=</m:t>
                      </m:r>
                      <m:nary>
                        <m:naryPr>
                          <m:chr m:val="∑"/>
                          <m:supHide m:val="on"/>
                          <m:ctrlPr>
                            <a:rPr lang="en-US" altLang="zh-CN" sz="2000" b="1" i="1" smtClean="0">
                              <a:latin typeface="Cambria Math" panose="02040503050406030204" pitchFamily="18" charset="0"/>
                            </a:rPr>
                          </m:ctrlPr>
                        </m:naryPr>
                        <m:sub>
                          <m:r>
                            <m:rPr>
                              <m:brk m:alnAt="7"/>
                            </m:rPr>
                            <a:rPr lang="en-US" altLang="zh-CN" sz="2000" b="1" i="1" smtClean="0">
                              <a:latin typeface="Cambria Math" panose="02040503050406030204" pitchFamily="18" charset="0"/>
                            </a:rPr>
                            <m:t>𝒑</m:t>
                          </m:r>
                          <m:r>
                            <a:rPr lang="en-US" altLang="zh-CN" sz="2000" b="1" i="1" smtClean="0">
                              <a:latin typeface="Cambria Math" panose="02040503050406030204" pitchFamily="18" charset="0"/>
                              <a:ea typeface="Cambria Math" panose="02040503050406030204" pitchFamily="18" charset="0"/>
                            </a:rPr>
                            <m:t>∈</m:t>
                          </m:r>
                          <m:r>
                            <a:rPr lang="en-US" altLang="zh-CN" sz="2000" b="1" i="1" smtClean="0">
                              <a:latin typeface="Cambria Math" panose="02040503050406030204" pitchFamily="18" charset="0"/>
                              <a:ea typeface="Cambria Math" panose="02040503050406030204" pitchFamily="18" charset="0"/>
                            </a:rPr>
                            <m:t>𝑷</m:t>
                          </m:r>
                        </m:sub>
                        <m:sup/>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𝑫</m:t>
                              </m:r>
                            </m:e>
                            <m:sub>
                              <m:r>
                                <a:rPr lang="en-US" altLang="zh-CN" sz="2000" b="1" i="1" smtClean="0">
                                  <a:latin typeface="Cambria Math" panose="02040503050406030204" pitchFamily="18" charset="0"/>
                                </a:rPr>
                                <m:t>𝒑</m:t>
                              </m:r>
                            </m:sub>
                          </m:sSub>
                          <m:d>
                            <m:dPr>
                              <m:ctrlPr>
                                <a:rPr lang="en-US" altLang="zh-CN" sz="2000" b="1" i="1" smtClean="0">
                                  <a:latin typeface="Cambria Math" panose="02040503050406030204" pitchFamily="18" charset="0"/>
                                </a:rPr>
                              </m:ctrlPr>
                            </m:dPr>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𝒑</m:t>
                                  </m:r>
                                </m:sub>
                              </m:sSub>
                            </m:e>
                          </m:d>
                        </m:e>
                      </m:nary>
                      <m:r>
                        <a:rPr lang="en-US" altLang="zh-CN" sz="2000" b="1" i="1" smtClean="0">
                          <a:latin typeface="Cambria Math" panose="02040503050406030204" pitchFamily="18" charset="0"/>
                        </a:rPr>
                        <m:t>+ </m:t>
                      </m:r>
                      <m:r>
                        <a:rPr lang="zh-CN" altLang="en-US" sz="2000" b="1" i="1" smtClean="0">
                          <a:latin typeface="Cambria Math" panose="02040503050406030204" pitchFamily="18" charset="0"/>
                        </a:rPr>
                        <m:t>𝝀</m:t>
                      </m:r>
                      <m:nary>
                        <m:naryPr>
                          <m:chr m:val="∑"/>
                          <m:supHide m:val="on"/>
                          <m:ctrlPr>
                            <a:rPr lang="en-US" altLang="zh-CN" sz="2000" b="1" i="1">
                              <a:latin typeface="Cambria Math" panose="02040503050406030204" pitchFamily="18" charset="0"/>
                            </a:rPr>
                          </m:ctrlPr>
                        </m:naryPr>
                        <m:sub>
                          <m:r>
                            <m:rPr>
                              <m:brk m:alnAt="7"/>
                            </m:rPr>
                            <a:rPr lang="en-US" altLang="zh-CN" sz="2000" b="1" i="1">
                              <a:latin typeface="Cambria Math" panose="02040503050406030204" pitchFamily="18" charset="0"/>
                            </a:rPr>
                            <m:t>𝒑</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𝒒</m:t>
                          </m:r>
                          <m:r>
                            <a:rPr lang="en-US" altLang="zh-CN" sz="2000" b="1" i="1">
                              <a:latin typeface="Cambria Math" panose="02040503050406030204" pitchFamily="18" charset="0"/>
                              <a:ea typeface="Cambria Math" panose="02040503050406030204" pitchFamily="18" charset="0"/>
                            </a:rPr>
                            <m:t>∈</m:t>
                          </m:r>
                          <m:r>
                            <a:rPr lang="en-US" altLang="zh-CN" sz="2000" b="1" i="1" smtClean="0">
                              <a:latin typeface="Cambria Math" panose="02040503050406030204" pitchFamily="18" charset="0"/>
                              <a:ea typeface="Cambria Math" panose="02040503050406030204" pitchFamily="18" charset="0"/>
                            </a:rPr>
                            <m:t>𝑵</m:t>
                          </m:r>
                        </m:sub>
                        <m:sup/>
                        <m:e>
                          <m:sSub>
                            <m:sSubPr>
                              <m:ctrlPr>
                                <a:rPr lang="en-US" altLang="zh-CN" sz="2000" b="1" i="1">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a:latin typeface="Cambria Math" panose="02040503050406030204" pitchFamily="18" charset="0"/>
                                </a:rPr>
                                <m:t>𝒑</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𝒒</m:t>
                              </m:r>
                            </m:sub>
                          </m:sSub>
                          <m:d>
                            <m:dPr>
                              <m:ctrlPr>
                                <a:rPr lang="en-US" altLang="zh-CN" sz="2000" b="1" i="1">
                                  <a:latin typeface="Cambria Math" panose="02040503050406030204" pitchFamily="18" charset="0"/>
                                </a:rPr>
                              </m:ctrlPr>
                            </m:dPr>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𝒇</m:t>
                                  </m:r>
                                </m:e>
                                <m:sub>
                                  <m:r>
                                    <a:rPr lang="en-US" altLang="zh-CN" sz="2000" b="1" i="1">
                                      <a:latin typeface="Cambria Math" panose="02040503050406030204" pitchFamily="18" charset="0"/>
                                    </a:rPr>
                                    <m:t>𝒑</m:t>
                                  </m:r>
                                </m:sub>
                              </m:sSub>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𝒒</m:t>
                                  </m:r>
                                </m:sub>
                              </m:sSub>
                            </m:e>
                          </m:d>
                        </m:e>
                      </m:nary>
                    </m:oMath>
                  </m:oMathPara>
                </a14:m>
                <a:endParaRPr lang="zh-CN" altLang="en-US" sz="2000" b="1" dirty="0"/>
              </a:p>
            </p:txBody>
          </p:sp>
        </mc:Choice>
        <mc:Fallback xmlns="">
          <p:sp>
            <p:nvSpPr>
              <p:cNvPr id="27" name="文本框 26"/>
              <p:cNvSpPr txBox="1">
                <a:spLocks noRot="1" noChangeAspect="1" noMove="1" noResize="1" noEditPoints="1" noAdjustHandles="1" noChangeArrowheads="1" noChangeShapeType="1" noTextEdit="1"/>
              </p:cNvSpPr>
              <p:nvPr/>
            </p:nvSpPr>
            <p:spPr>
              <a:xfrm>
                <a:off x="2908571" y="1693843"/>
                <a:ext cx="4570547" cy="784702"/>
              </a:xfrm>
              <a:prstGeom prst="rect">
                <a:avLst/>
              </a:prstGeom>
              <a:blipFill rotWithShape="0">
                <a:blip r:embed="rId6"/>
                <a:stretch>
                  <a:fillRect/>
                </a:stretch>
              </a:blipFill>
            </p:spPr>
            <p:txBody>
              <a:bodyPr/>
              <a:lstStyle/>
              <a:p>
                <a:r>
                  <a:rPr lang="zh-CN" altLang="en-US">
                    <a:noFill/>
                  </a:rPr>
                  <a:t> </a:t>
                </a:r>
              </a:p>
            </p:txBody>
          </p:sp>
        </mc:Fallback>
      </mc:AlternateContent>
      <p:grpSp>
        <p:nvGrpSpPr>
          <p:cNvPr id="31" name="组合 30"/>
          <p:cNvGrpSpPr/>
          <p:nvPr/>
        </p:nvGrpSpPr>
        <p:grpSpPr>
          <a:xfrm>
            <a:off x="693417" y="3930899"/>
            <a:ext cx="6441513" cy="2577268"/>
            <a:chOff x="693417" y="3930899"/>
            <a:chExt cx="6441513" cy="2577268"/>
          </a:xfrm>
        </p:grpSpPr>
        <p:sp>
          <p:nvSpPr>
            <p:cNvPr id="22" name="文本框 21"/>
            <p:cNvSpPr txBox="1"/>
            <p:nvPr/>
          </p:nvSpPr>
          <p:spPr>
            <a:xfrm>
              <a:off x="693417" y="4076541"/>
              <a:ext cx="2523531"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b="1" i="1" dirty="0" smtClean="0">
                  <a:latin typeface="Times New Roman" panose="02020603050405020304" pitchFamily="18" charset="0"/>
                  <a:cs typeface="Times New Roman" panose="02020603050405020304" pitchFamily="18" charset="0"/>
                </a:rPr>
                <a:t>Color </a:t>
              </a:r>
              <a:r>
                <a:rPr lang="en-US" altLang="zh-CN" sz="2000" b="1" dirty="0" smtClean="0">
                  <a:latin typeface="Times New Roman" panose="02020603050405020304" pitchFamily="18" charset="0"/>
                  <a:cs typeface="Times New Roman" panose="02020603050405020304" pitchFamily="18" charset="0"/>
                </a:rPr>
                <a:t>Term</a:t>
              </a:r>
              <a:endParaRPr lang="zh-CN" altLang="en-US"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文本框 27"/>
                <p:cNvSpPr txBox="1"/>
                <p:nvPr/>
              </p:nvSpPr>
              <p:spPr>
                <a:xfrm>
                  <a:off x="2838924" y="3930899"/>
                  <a:ext cx="3452612" cy="8388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a:latin typeface="Cambria Math" panose="02040503050406030204" pitchFamily="18" charset="0"/>
                              </a:rPr>
                              <m:t>𝑫</m:t>
                            </m:r>
                          </m:e>
                          <m:sub>
                            <m:r>
                              <a:rPr lang="en-US" altLang="zh-CN" sz="2000" b="1" i="1">
                                <a:latin typeface="Cambria Math" panose="02040503050406030204" pitchFamily="18" charset="0"/>
                              </a:rPr>
                              <m:t>𝒑</m:t>
                            </m:r>
                          </m:sub>
                        </m:sSub>
                        <m:d>
                          <m:dPr>
                            <m:ctrlPr>
                              <a:rPr lang="en-US" altLang="zh-CN" sz="2000" b="1" i="1">
                                <a:latin typeface="Cambria Math" panose="02040503050406030204" pitchFamily="18" charset="0"/>
                              </a:rPr>
                            </m:ctrlPr>
                          </m:dPr>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𝒇</m:t>
                                </m:r>
                              </m:e>
                              <m:sub>
                                <m:r>
                                  <a:rPr lang="en-US" altLang="zh-CN" sz="2000" b="1" i="1">
                                    <a:latin typeface="Cambria Math" panose="02040503050406030204" pitchFamily="18" charset="0"/>
                                  </a:rPr>
                                  <m:t>𝒑</m:t>
                                </m:r>
                              </m:sub>
                            </m:sSub>
                          </m:e>
                        </m:d>
                        <m:r>
                          <a:rPr lang="en-US" altLang="zh-CN" sz="2000" b="1" i="1" smtClean="0">
                            <a:latin typeface="Cambria Math" panose="02040503050406030204" pitchFamily="18" charset="0"/>
                          </a:rPr>
                          <m:t>= </m:t>
                        </m:r>
                        <m:f>
                          <m:fPr>
                            <m:ctrlPr>
                              <a:rPr lang="en-US" altLang="zh-CN" sz="2000" b="1" i="1" smtClean="0">
                                <a:latin typeface="Cambria Math" panose="02040503050406030204" pitchFamily="18" charset="0"/>
                              </a:rPr>
                            </m:ctrlPr>
                          </m:fPr>
                          <m:num>
                            <m:r>
                              <a:rPr lang="en-US" altLang="zh-CN" sz="2000" b="1" i="1" smtClean="0">
                                <a:latin typeface="Cambria Math" panose="02040503050406030204" pitchFamily="18" charset="0"/>
                              </a:rPr>
                              <m:t>𝟏</m:t>
                            </m:r>
                          </m:num>
                          <m:den>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𝒏</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𝟏</m:t>
                            </m:r>
                            <m:r>
                              <a:rPr lang="en-US" altLang="zh-CN" sz="2000" b="1" i="1" smtClean="0">
                                <a:latin typeface="Cambria Math" panose="02040503050406030204" pitchFamily="18" charset="0"/>
                              </a:rPr>
                              <m:t>)</m:t>
                            </m:r>
                          </m:den>
                        </m:f>
                        <m:r>
                          <a:rPr lang="en-US" altLang="zh-CN" sz="2000" b="1" i="1" smtClean="0">
                            <a:latin typeface="Cambria Math" panose="02040503050406030204" pitchFamily="18" charset="0"/>
                          </a:rPr>
                          <m:t> </m:t>
                        </m:r>
                        <m:nary>
                          <m:naryPr>
                            <m:chr m:val="∑"/>
                            <m:ctrlPr>
                              <a:rPr lang="en-US" altLang="zh-CN" sz="2000" b="1" i="1" smtClean="0">
                                <a:latin typeface="Cambria Math" panose="02040503050406030204" pitchFamily="18" charset="0"/>
                              </a:rPr>
                            </m:ctrlPr>
                          </m:naryPr>
                          <m:sub>
                            <m:r>
                              <m:rPr>
                                <m:brk m:alnAt="23"/>
                              </m:rPr>
                              <a:rPr lang="en-US" altLang="zh-CN" sz="2000" b="1" i="1" smtClean="0">
                                <a:latin typeface="Cambria Math" panose="02040503050406030204" pitchFamily="18" charset="0"/>
                              </a:rPr>
                              <m:t>𝒊</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𝟐</m:t>
                            </m:r>
                          </m:sub>
                          <m:sup>
                            <m:r>
                              <a:rPr lang="en-US" altLang="zh-CN" sz="2000" b="1" i="1" smtClean="0">
                                <a:latin typeface="Cambria Math" panose="02040503050406030204" pitchFamily="18" charset="0"/>
                              </a:rPr>
                              <m:t>𝒏</m:t>
                            </m:r>
                          </m:sup>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𝑷</m:t>
                                </m:r>
                              </m:e>
                              <m:sub>
                                <m:r>
                                  <a:rPr lang="en-US" altLang="zh-CN" sz="2000" b="1" i="1" smtClean="0">
                                    <a:latin typeface="Cambria Math" panose="02040503050406030204" pitchFamily="18" charset="0"/>
                                  </a:rPr>
                                  <m:t>𝒊</m:t>
                                </m:r>
                              </m:sub>
                            </m:sSub>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𝒙</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𝒚</m:t>
                            </m:r>
                            <m:r>
                              <a:rPr lang="en-US" altLang="zh-CN" sz="2000" b="1" i="1" smtClean="0">
                                <a:latin typeface="Cambria Math" panose="02040503050406030204" pitchFamily="18" charset="0"/>
                              </a:rPr>
                              <m:t>)</m:t>
                            </m:r>
                          </m:e>
                        </m:nary>
                      </m:oMath>
                    </m:oMathPara>
                  </a14:m>
                  <a:endParaRPr lang="zh-CN" altLang="en-US" b="1" dirty="0"/>
                </a:p>
              </p:txBody>
            </p:sp>
          </mc:Choice>
          <mc:Fallback xmlns="">
            <p:sp>
              <p:nvSpPr>
                <p:cNvPr id="28" name="文本框 27"/>
                <p:cNvSpPr txBox="1">
                  <a:spLocks noRot="1" noChangeAspect="1" noMove="1" noResize="1" noEditPoints="1" noAdjustHandles="1" noChangeArrowheads="1" noChangeShapeType="1" noTextEdit="1"/>
                </p:cNvSpPr>
                <p:nvPr/>
              </p:nvSpPr>
              <p:spPr>
                <a:xfrm>
                  <a:off x="2838924" y="3930899"/>
                  <a:ext cx="3452612" cy="838884"/>
                </a:xfrm>
                <a:prstGeom prst="rect">
                  <a:avLst/>
                </a:prstGeom>
                <a:blipFill rotWithShape="0">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p:cNvSpPr txBox="1"/>
                <p:nvPr/>
              </p:nvSpPr>
              <p:spPr>
                <a:xfrm>
                  <a:off x="2724351" y="4846045"/>
                  <a:ext cx="4410579" cy="1662122"/>
                </a:xfrm>
                <a:prstGeom prst="rect">
                  <a:avLst/>
                </a:prstGeom>
                <a:noFill/>
              </p:spPr>
              <p:txBody>
                <a:bodyPr wrap="square" lIns="0" tIns="0" rIns="0" bIns="0" rtlCol="0">
                  <a:spAutoFit/>
                </a:bodyPr>
                <a:lstStyle/>
                <a:p>
                  <a:pPr/>
                  <a14:m>
                    <m:oMathPara xmlns:m="http://schemas.openxmlformats.org/officeDocument/2006/math">
                      <m:oMathParaPr>
                        <m:jc m:val="right"/>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𝑷</m:t>
                            </m:r>
                          </m:e>
                          <m:sub>
                            <m:r>
                              <a:rPr lang="en-US" altLang="zh-CN" sz="2000" b="1" i="1" smtClean="0">
                                <a:latin typeface="Cambria Math" panose="02040503050406030204" pitchFamily="18" charset="0"/>
                              </a:rPr>
                              <m:t>𝒊</m:t>
                            </m:r>
                          </m:sub>
                        </m:sSub>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𝒙</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𝒚</m:t>
                            </m:r>
                          </m:e>
                        </m:d>
                        <m:r>
                          <a:rPr lang="en-US" altLang="zh-CN" sz="2000" b="1" i="1" smtClean="0">
                            <a:latin typeface="Cambria Math" panose="02040503050406030204" pitchFamily="18" charset="0"/>
                          </a:rPr>
                          <m:t>= </m:t>
                        </m:r>
                        <m:d>
                          <m:dPr>
                            <m:begChr m:val="{"/>
                            <m:endChr m:val=""/>
                            <m:ctrlPr>
                              <a:rPr lang="en-US" altLang="zh-CN" sz="2000" b="1" i="1" smtClean="0">
                                <a:latin typeface="Cambria Math" panose="02040503050406030204" pitchFamily="18" charset="0"/>
                              </a:rPr>
                            </m:ctrlPr>
                          </m:dPr>
                          <m:e>
                            <m:eqArr>
                              <m:eqArrPr>
                                <m:ctrlPr>
                                  <a:rPr lang="en-US" altLang="zh-CN" sz="2000" b="1" i="1" smtClean="0">
                                    <a:latin typeface="Cambria Math" panose="02040503050406030204" pitchFamily="18" charset="0"/>
                                  </a:rPr>
                                </m:ctrlPr>
                              </m:eqArrPr>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𝑾</m:t>
                                    </m:r>
                                  </m:e>
                                  <m:sub>
                                    <m:r>
                                      <a:rPr lang="en-US" altLang="zh-CN" sz="2000" b="1" i="1" smtClean="0">
                                        <a:latin typeface="Cambria Math" panose="02040503050406030204" pitchFamily="18" charset="0"/>
                                      </a:rPr>
                                      <m:t>𝒉</m:t>
                                    </m:r>
                                  </m:sub>
                                </m:sSub>
                                <m:r>
                                  <a:rPr lang="en-US" altLang="zh-CN" sz="2000" b="1" i="1" smtClean="0">
                                    <a:latin typeface="Cambria Math" panose="02040503050406030204" pitchFamily="18" charset="0"/>
                                  </a:rPr>
                                  <m:t>,         </m:t>
                                </m:r>
                                <m:r>
                                  <a:rPr lang="en-US" altLang="zh-CN" sz="2000" b="1" i="1" smtClean="0">
                                    <a:latin typeface="Cambria Math" panose="02040503050406030204" pitchFamily="18" charset="0"/>
                                  </a:rPr>
                                  <m:t>𝒑</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𝒙</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𝒚</m:t>
                                </m:r>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ea typeface="Cambria Math" panose="02040503050406030204" pitchFamily="18" charset="0"/>
                                      </a:rPr>
                                    </m:ctrlPr>
                                  </m:sSubPr>
                                  <m:e>
                                    <m:r>
                                      <a:rPr lang="en-US" altLang="zh-CN" sz="2000" b="1" i="1" smtClean="0">
                                        <a:latin typeface="Cambria Math" panose="02040503050406030204" pitchFamily="18" charset="0"/>
                                        <a:ea typeface="Cambria Math" panose="02040503050406030204" pitchFamily="18" charset="0"/>
                                      </a:rPr>
                                      <m:t>𝑰</m:t>
                                    </m:r>
                                  </m:e>
                                  <m:sub>
                                    <m:r>
                                      <a:rPr lang="en-US" altLang="zh-CN" sz="2000" b="1" i="1" smtClean="0">
                                        <a:latin typeface="Cambria Math" panose="02040503050406030204" pitchFamily="18" charset="0"/>
                                        <a:ea typeface="Cambria Math" panose="02040503050406030204" pitchFamily="18" charset="0"/>
                                      </a:rPr>
                                      <m:t>𝒊</m:t>
                                    </m:r>
                                  </m:sub>
                                </m:sSub>
                              </m:e>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𝑾</m:t>
                                    </m:r>
                                  </m:e>
                                  <m:sub>
                                    <m:r>
                                      <a:rPr lang="en-US" altLang="zh-CN" sz="2000" b="1" i="1" smtClean="0">
                                        <a:latin typeface="Cambria Math" panose="02040503050406030204" pitchFamily="18" charset="0"/>
                                      </a:rPr>
                                      <m:t>𝒍</m:t>
                                    </m:r>
                                  </m:sub>
                                </m:sSub>
                                <m:r>
                                  <a:rPr lang="en-US" altLang="zh-CN" sz="2000" b="1" i="1" smtClean="0">
                                    <a:latin typeface="Cambria Math" panose="02040503050406030204" pitchFamily="18" charset="0"/>
                                  </a:rPr>
                                  <m:t>,   </m:t>
                                </m:r>
                                <m:r>
                                  <a:rPr lang="en-US" altLang="zh-CN" sz="2000" b="1" i="1" smtClean="0">
                                    <a:latin typeface="Cambria Math" panose="02040503050406030204" pitchFamily="18" charset="0"/>
                                  </a:rPr>
                                  <m:t>𝑵</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𝒑</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𝒙</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𝒚</m:t>
                                        </m:r>
                                      </m:e>
                                    </m:d>
                                  </m:e>
                                </m:d>
                                <m:r>
                                  <a:rPr lang="en-US" altLang="zh-CN" sz="2000" b="1" i="1" smtClean="0">
                                    <a:latin typeface="Cambria Math" panose="02040503050406030204" pitchFamily="18" charset="0"/>
                                    <a:ea typeface="Cambria Math" panose="02040503050406030204" pitchFamily="18" charset="0"/>
                                  </a:rPr>
                                  <m:t>∉</m:t>
                                </m:r>
                                <m:sSub>
                                  <m:sSubPr>
                                    <m:ctrlPr>
                                      <a:rPr lang="en-US" altLang="zh-CN" sz="2000" b="1" i="1" smtClean="0">
                                        <a:latin typeface="Cambria Math" panose="02040503050406030204" pitchFamily="18" charset="0"/>
                                        <a:ea typeface="Cambria Math" panose="02040503050406030204" pitchFamily="18" charset="0"/>
                                      </a:rPr>
                                    </m:ctrlPr>
                                  </m:sSubPr>
                                  <m:e>
                                    <m:r>
                                      <a:rPr lang="en-US" altLang="zh-CN" sz="2000" b="1" i="1" smtClean="0">
                                        <a:latin typeface="Cambria Math" panose="02040503050406030204" pitchFamily="18" charset="0"/>
                                        <a:ea typeface="Cambria Math" panose="02040503050406030204" pitchFamily="18" charset="0"/>
                                      </a:rPr>
                                      <m:t>𝑰</m:t>
                                    </m:r>
                                  </m:e>
                                  <m:sub>
                                    <m:r>
                                      <a:rPr lang="en-US" altLang="zh-CN" sz="2000" b="1" i="1" smtClean="0">
                                        <a:latin typeface="Cambria Math" panose="02040503050406030204" pitchFamily="18" charset="0"/>
                                        <a:ea typeface="Cambria Math" panose="02040503050406030204" pitchFamily="18" charset="0"/>
                                      </a:rPr>
                                      <m:t>𝒊</m:t>
                                    </m:r>
                                  </m:sub>
                                </m:sSub>
                              </m:e>
                              <m:e>
                                <m:f>
                                  <m:fPr>
                                    <m:ctrlPr>
                                      <a:rPr lang="en-US" altLang="zh-CN" sz="2000" b="1" i="1" smtClean="0">
                                        <a:latin typeface="Cambria Math" panose="02040503050406030204" pitchFamily="18" charset="0"/>
                                      </a:rPr>
                                    </m:ctrlPr>
                                  </m:fPr>
                                  <m:num>
                                    <m:r>
                                      <a:rPr lang="en-US" altLang="zh-CN" sz="2000" b="1" i="1" smtClean="0">
                                        <a:latin typeface="Cambria Math" panose="02040503050406030204" pitchFamily="18" charset="0"/>
                                      </a:rPr>
                                      <m:t>𝟏</m:t>
                                    </m:r>
                                  </m:num>
                                  <m:den>
                                    <m:r>
                                      <a:rPr lang="en-US" altLang="zh-CN" sz="2000" b="1" i="1" smtClean="0">
                                        <a:latin typeface="Cambria Math" panose="02040503050406030204" pitchFamily="18" charset="0"/>
                                      </a:rPr>
                                      <m:t>𝑵</m:t>
                                    </m:r>
                                  </m:den>
                                </m:f>
                                <m:nary>
                                  <m:naryPr>
                                    <m:chr m:val="∑"/>
                                    <m:ctrlPr>
                                      <a:rPr lang="en-US" altLang="zh-CN" sz="2000" b="1" i="1" smtClean="0">
                                        <a:latin typeface="Cambria Math" panose="02040503050406030204" pitchFamily="18" charset="0"/>
                                      </a:rPr>
                                    </m:ctrlPr>
                                  </m:naryPr>
                                  <m:sub>
                                    <m:r>
                                      <m:rPr>
                                        <m:brk m:alnAt="23"/>
                                      </m:rPr>
                                      <a:rPr lang="en-US" altLang="zh-CN" sz="2000" b="1" i="1" smtClean="0">
                                        <a:latin typeface="Cambria Math" panose="02040503050406030204" pitchFamily="18" charset="0"/>
                                      </a:rPr>
                                      <m:t>𝒊</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𝟏</m:t>
                                    </m:r>
                                  </m:sub>
                                  <m:sup>
                                    <m:r>
                                      <a:rPr lang="en-US" altLang="zh-CN" sz="2000" b="1" i="1" smtClean="0">
                                        <a:latin typeface="Cambria Math" panose="02040503050406030204" pitchFamily="18" charset="0"/>
                                      </a:rPr>
                                      <m:t>𝑵</m:t>
                                    </m:r>
                                  </m:sup>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𝒊</m:t>
                                        </m:r>
                                      </m:sub>
                                    </m:sSub>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𝒙</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𝒚</m:t>
                                        </m:r>
                                      </m:e>
                                    </m:d>
                                  </m:e>
                                </m:nary>
                                <m:r>
                                  <a:rPr lang="en-US" altLang="zh-CN" sz="2000" b="1" i="1" smtClean="0">
                                    <a:latin typeface="Cambria Math" panose="02040503050406030204" pitchFamily="18" charset="0"/>
                                  </a:rPr>
                                  <m:t>, </m:t>
                                </m:r>
                                <m:r>
                                  <a:rPr lang="en-US" altLang="zh-CN" sz="2000" b="1" i="1" smtClean="0">
                                    <a:latin typeface="Cambria Math" panose="02040503050406030204" pitchFamily="18" charset="0"/>
                                  </a:rPr>
                                  <m:t>𝒐𝒕𝒉𝒆𝒓𝒘𝒊𝒔𝒆</m:t>
                                </m:r>
                              </m:e>
                            </m:eqArr>
                          </m:e>
                        </m:d>
                      </m:oMath>
                    </m:oMathPara>
                  </a14:m>
                  <a:endParaRPr lang="zh-CN" altLang="en-US" b="1" dirty="0"/>
                </a:p>
              </p:txBody>
            </p:sp>
          </mc:Choice>
          <mc:Fallback xmlns="">
            <p:sp>
              <p:nvSpPr>
                <p:cNvPr id="29" name="文本框 28"/>
                <p:cNvSpPr txBox="1">
                  <a:spLocks noRot="1" noChangeAspect="1" noMove="1" noResize="1" noEditPoints="1" noAdjustHandles="1" noChangeArrowheads="1" noChangeShapeType="1" noTextEdit="1"/>
                </p:cNvSpPr>
                <p:nvPr/>
              </p:nvSpPr>
              <p:spPr>
                <a:xfrm>
                  <a:off x="2724351" y="4846045"/>
                  <a:ext cx="4410579" cy="1662122"/>
                </a:xfrm>
                <a:prstGeom prst="rect">
                  <a:avLst/>
                </a:prstGeom>
                <a:blipFill rotWithShape="0">
                  <a:blip r:embed="rId8"/>
                  <a:stretch>
                    <a:fillRect r="-138"/>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2" name="文本框 31"/>
              <p:cNvSpPr txBox="1"/>
              <p:nvPr/>
            </p:nvSpPr>
            <p:spPr>
              <a:xfrm>
                <a:off x="6131308" y="1842782"/>
                <a:ext cx="1200769" cy="35753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𝒑</m:t>
                          </m:r>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𝒒</m:t>
                          </m:r>
                        </m:sub>
                      </m:sSub>
                      <m:d>
                        <m:dPr>
                          <m:ctrlPr>
                            <a:rPr lang="en-US" altLang="zh-CN" sz="2000" b="1" i="1" smtClean="0">
                              <a:latin typeface="Cambria Math" panose="02040503050406030204" pitchFamily="18" charset="0"/>
                            </a:rPr>
                          </m:ctrlPr>
                        </m:dPr>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𝒑</m:t>
                              </m:r>
                            </m:sub>
                          </m:sSub>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𝒇</m:t>
                              </m:r>
                            </m:e>
                            <m:sub>
                              <m:r>
                                <a:rPr lang="en-US" altLang="zh-CN" sz="2000" b="1" i="1" smtClean="0">
                                  <a:latin typeface="Cambria Math" panose="02040503050406030204" pitchFamily="18" charset="0"/>
                                </a:rPr>
                                <m:t>𝒒</m:t>
                              </m:r>
                            </m:sub>
                          </m:sSub>
                        </m:e>
                      </m:d>
                    </m:oMath>
                  </m:oMathPara>
                </a14:m>
                <a:endParaRPr lang="zh-CN" altLang="en-US" sz="2000" b="1" i="1" dirty="0"/>
              </a:p>
            </p:txBody>
          </p:sp>
        </mc:Choice>
        <mc:Fallback xmlns="">
          <p:sp>
            <p:nvSpPr>
              <p:cNvPr id="32" name="文本框 31"/>
              <p:cNvSpPr txBox="1">
                <a:spLocks noRot="1" noChangeAspect="1" noMove="1" noResize="1" noEditPoints="1" noAdjustHandles="1" noChangeArrowheads="1" noChangeShapeType="1" noTextEdit="1"/>
              </p:cNvSpPr>
              <p:nvPr/>
            </p:nvSpPr>
            <p:spPr>
              <a:xfrm>
                <a:off x="6131308" y="1842782"/>
                <a:ext cx="1200769" cy="357534"/>
              </a:xfrm>
              <a:prstGeom prst="rect">
                <a:avLst/>
              </a:prstGeom>
              <a:blipFill rotWithShape="0">
                <a:blip r:embed="rId9"/>
                <a:stretch>
                  <a:fillRect l="-7614" r="-6599" b="-2203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4083882" y="1798332"/>
                <a:ext cx="1061573" cy="4497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𝑫</m:t>
                          </m:r>
                        </m:e>
                        <m:sub>
                          <m:r>
                            <a:rPr lang="en-US" altLang="zh-CN" sz="2000" b="1" i="1">
                              <a:latin typeface="Cambria Math" panose="02040503050406030204" pitchFamily="18" charset="0"/>
                            </a:rPr>
                            <m:t>𝒑</m:t>
                          </m:r>
                        </m:sub>
                      </m:sSub>
                      <m:d>
                        <m:dPr>
                          <m:ctrlPr>
                            <a:rPr lang="en-US" altLang="zh-CN" sz="2000" b="1" i="1">
                              <a:latin typeface="Cambria Math" panose="02040503050406030204" pitchFamily="18" charset="0"/>
                            </a:rPr>
                          </m:ctrlPr>
                        </m:dPr>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𝒇</m:t>
                              </m:r>
                            </m:e>
                            <m:sub>
                              <m:r>
                                <a:rPr lang="en-US" altLang="zh-CN" sz="2000" b="1" i="1">
                                  <a:latin typeface="Cambria Math" panose="02040503050406030204" pitchFamily="18" charset="0"/>
                                </a:rPr>
                                <m:t>𝒑</m:t>
                              </m:r>
                            </m:sub>
                          </m:sSub>
                        </m:e>
                      </m:d>
                    </m:oMath>
                  </m:oMathPara>
                </a14:m>
                <a:endParaRPr lang="zh-CN" altLang="en-US" sz="2000" dirty="0"/>
              </a:p>
            </p:txBody>
          </p:sp>
        </mc:Choice>
        <mc:Fallback xmlns="">
          <p:sp>
            <p:nvSpPr>
              <p:cNvPr id="17" name="矩形 16"/>
              <p:cNvSpPr>
                <a:spLocks noRot="1" noChangeAspect="1" noMove="1" noResize="1" noEditPoints="1" noAdjustHandles="1" noChangeArrowheads="1" noChangeShapeType="1" noTextEdit="1"/>
              </p:cNvSpPr>
              <p:nvPr/>
            </p:nvSpPr>
            <p:spPr>
              <a:xfrm>
                <a:off x="4083882" y="1798332"/>
                <a:ext cx="1061573" cy="449739"/>
              </a:xfrm>
              <a:prstGeom prst="rect">
                <a:avLst/>
              </a:prstGeom>
              <a:blipFill rotWithShape="0">
                <a:blip r:embed="rId10"/>
                <a:stretch>
                  <a:fillRect b="-67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4304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11111E-6 0.00092 L -0.36042 0.18032 " pathEditMode="relative" rAng="0" ptsTypes="AA">
                                      <p:cBhvr>
                                        <p:cTn id="21" dur="2000" fill="hold"/>
                                        <p:tgtEl>
                                          <p:spTgt spid="32"/>
                                        </p:tgtEl>
                                        <p:attrNameLst>
                                          <p:attrName>ppt_x</p:attrName>
                                          <p:attrName>ppt_y</p:attrName>
                                        </p:attrNameLst>
                                      </p:cBhvr>
                                      <p:rCtr x="-18021" y="8958"/>
                                    </p:animMotion>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1" nodeType="clickEffect">
                                  <p:stCondLst>
                                    <p:cond delay="0"/>
                                  </p:stCondLst>
                                  <p:childTnLst>
                                    <p:animMotion origin="layout" path="M 2.5E-6 2.59259E-6 L -0.14427 0.34028 " pathEditMode="relative" rAng="0" ptsTypes="AA">
                                      <p:cBhvr>
                                        <p:cTn id="29" dur="2000" fill="hold"/>
                                        <p:tgtEl>
                                          <p:spTgt spid="17"/>
                                        </p:tgtEl>
                                        <p:attrNameLst>
                                          <p:attrName>ppt_x</p:attrName>
                                          <p:attrName>ppt_y</p:attrName>
                                        </p:attrNameLst>
                                      </p:cBhvr>
                                      <p:rCtr x="-7222" y="17014"/>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32" grpId="0"/>
      <p:bldP spid="32" grpId="1"/>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Static Reconstruction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文本框 8"/>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0" name="右箭头 9"/>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2" name="右箭头 11"/>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3" name="文本框 12"/>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14" name="右箭头 13"/>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文本框 14"/>
            <p:cNvSpPr txBox="1"/>
            <p:nvPr/>
          </p:nvSpPr>
          <p:spPr>
            <a:xfrm>
              <a:off x="7466943" y="957295"/>
              <a:ext cx="1784204"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Reconstruction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sp>
        <p:nvSpPr>
          <p:cNvPr id="19" name="文本框 18"/>
          <p:cNvSpPr txBox="1"/>
          <p:nvPr/>
        </p:nvSpPr>
        <p:spPr>
          <a:xfrm>
            <a:off x="260927" y="1800818"/>
            <a:ext cx="3421387" cy="400110"/>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Update policy</a:t>
            </a:r>
          </a:p>
        </p:txBody>
      </p:sp>
      <p:grpSp>
        <p:nvGrpSpPr>
          <p:cNvPr id="25" name="组合 24"/>
          <p:cNvGrpSpPr/>
          <p:nvPr/>
        </p:nvGrpSpPr>
        <p:grpSpPr>
          <a:xfrm>
            <a:off x="274319" y="2336250"/>
            <a:ext cx="6503806" cy="954505"/>
            <a:chOff x="274319" y="2336250"/>
            <a:chExt cx="6503806" cy="954505"/>
          </a:xfrm>
        </p:grpSpPr>
        <p:sp>
          <p:nvSpPr>
            <p:cNvPr id="20" name="文本框 19"/>
            <p:cNvSpPr txBox="1"/>
            <p:nvPr/>
          </p:nvSpPr>
          <p:spPr>
            <a:xfrm>
              <a:off x="274319" y="2336250"/>
              <a:ext cx="3421387" cy="400110"/>
            </a:xfrm>
            <a:prstGeom prst="rect">
              <a:avLst/>
            </a:prstGeom>
            <a:noFill/>
          </p:spPr>
          <p:txBody>
            <a:bodyPr wrap="square" rtlCol="0">
              <a:spAutoFit/>
            </a:bodyPr>
            <a:lstStyle/>
            <a:p>
              <a:pPr marL="800100" lvl="1"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Message propagation</a:t>
              </a:r>
            </a:p>
          </p:txBody>
        </p:sp>
        <mc:AlternateContent xmlns:mc="http://schemas.openxmlformats.org/markup-compatibility/2006" xmlns:a14="http://schemas.microsoft.com/office/drawing/2010/main">
          <mc:Choice Requires="a14">
            <p:sp>
              <p:nvSpPr>
                <p:cNvPr id="23" name="文本框 22"/>
                <p:cNvSpPr txBox="1"/>
                <p:nvPr/>
              </p:nvSpPr>
              <p:spPr>
                <a:xfrm>
                  <a:off x="1086567" y="2821203"/>
                  <a:ext cx="5691558" cy="469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𝑽</m:t>
                            </m:r>
                          </m:e>
                          <m:sub>
                            <m:r>
                              <a:rPr lang="en-US" altLang="zh-CN" sz="2800" b="1" i="1" smtClean="0">
                                <a:latin typeface="Cambria Math" panose="02040503050406030204" pitchFamily="18" charset="0"/>
                              </a:rPr>
                              <m:t>𝒑</m:t>
                            </m:r>
                          </m:sub>
                        </m:sSub>
                        <m:r>
                          <a:rPr lang="en-US" altLang="zh-CN" sz="2800" b="1" i="1" smtClean="0">
                            <a:latin typeface="Cambria Math" panose="02040503050406030204" pitchFamily="18" charset="0"/>
                          </a:rPr>
                          <m:t>=</m:t>
                        </m:r>
                        <m:sSub>
                          <m:sSubPr>
                            <m:ctrlPr>
                              <a:rPr lang="en-US" altLang="zh-CN" sz="2800" b="1" i="1">
                                <a:latin typeface="Cambria Math" panose="02040503050406030204" pitchFamily="18" charset="0"/>
                              </a:rPr>
                            </m:ctrlPr>
                          </m:sSubPr>
                          <m:e>
                            <m:r>
                              <a:rPr lang="en-US" altLang="zh-CN" sz="2800" b="1" i="1">
                                <a:latin typeface="Cambria Math" panose="02040503050406030204" pitchFamily="18" charset="0"/>
                              </a:rPr>
                              <m:t>𝑽</m:t>
                            </m:r>
                          </m:e>
                          <m:sub>
                            <m:r>
                              <a:rPr lang="en-US" altLang="zh-CN" sz="2800" b="1" i="1">
                                <a:latin typeface="Cambria Math" panose="02040503050406030204" pitchFamily="18" charset="0"/>
                              </a:rPr>
                              <m:t>𝒑</m:t>
                            </m:r>
                          </m:sub>
                        </m:sSub>
                        <m:r>
                          <a:rPr lang="en-US" altLang="zh-CN" sz="2800" b="1" i="1" smtClean="0">
                            <a:latin typeface="Cambria Math" panose="02040503050406030204" pitchFamily="18" charset="0"/>
                          </a:rPr>
                          <m:t>+ </m:t>
                        </m:r>
                        <m:r>
                          <a:rPr lang="zh-CN" altLang="en-US" sz="2800" b="1" i="1" smtClean="0">
                            <a:latin typeface="Cambria Math" panose="02040503050406030204" pitchFamily="18" charset="0"/>
                          </a:rPr>
                          <m:t>𝜶</m:t>
                        </m:r>
                        <m:r>
                          <a:rPr lang="en-US" altLang="zh-CN" sz="2800" b="1" i="1" smtClean="0">
                            <a:latin typeface="Cambria Math" panose="02040503050406030204" pitchFamily="18" charset="0"/>
                          </a:rPr>
                          <m:t>𝒎𝒊𝒏𝑫</m:t>
                        </m:r>
                        <m:r>
                          <a:rPr lang="en-US" altLang="zh-CN" sz="2800" b="1" i="1" smtClean="0">
                            <a:latin typeface="Cambria Math" panose="02040503050406030204" pitchFamily="18" charset="0"/>
                          </a:rPr>
                          <m:t>+</m:t>
                        </m:r>
                        <m:d>
                          <m:dPr>
                            <m:ctrlPr>
                              <a:rPr lang="en-US" altLang="zh-CN" sz="2800" b="1" i="1" smtClean="0">
                                <a:latin typeface="Cambria Math" panose="02040503050406030204" pitchFamily="18" charset="0"/>
                              </a:rPr>
                            </m:ctrlPr>
                          </m:dPr>
                          <m:e>
                            <m:r>
                              <a:rPr lang="en-US" altLang="zh-CN" sz="2800" b="1" i="1" smtClean="0">
                                <a:latin typeface="Cambria Math" panose="02040503050406030204" pitchFamily="18" charset="0"/>
                              </a:rPr>
                              <m:t>𝟏</m:t>
                            </m:r>
                            <m:r>
                              <a:rPr lang="en-US" altLang="zh-CN" sz="2800" b="1" i="1" smtClean="0">
                                <a:latin typeface="Cambria Math" panose="02040503050406030204" pitchFamily="18" charset="0"/>
                              </a:rPr>
                              <m:t>−</m:t>
                            </m:r>
                            <m:r>
                              <a:rPr lang="zh-CN" altLang="en-US" sz="2800" b="1" i="1" smtClean="0">
                                <a:latin typeface="Cambria Math" panose="02040503050406030204" pitchFamily="18" charset="0"/>
                              </a:rPr>
                              <m:t>𝜶</m:t>
                            </m:r>
                          </m:e>
                        </m:d>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𝑽</m:t>
                            </m:r>
                          </m:e>
                          <m:sub>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𝒑</m:t>
                                </m:r>
                              </m:e>
                              <m:sub>
                                <m:r>
                                  <a:rPr lang="en-US" altLang="zh-CN" sz="2800" b="1" i="1" smtClean="0">
                                    <a:latin typeface="Cambria Math" panose="02040503050406030204" pitchFamily="18" charset="0"/>
                                  </a:rPr>
                                  <m:t>𝒎𝒊𝒏𝑫</m:t>
                                </m:r>
                              </m:sub>
                            </m:sSub>
                          </m:sub>
                        </m:sSub>
                      </m:oMath>
                    </m:oMathPara>
                  </a14:m>
                  <a:endParaRPr lang="zh-CN" altLang="en-US" sz="2800" b="1" dirty="0"/>
                </a:p>
              </p:txBody>
            </p:sp>
          </mc:Choice>
          <mc:Fallback xmlns="">
            <p:sp>
              <p:nvSpPr>
                <p:cNvPr id="23" name="文本框 22"/>
                <p:cNvSpPr txBox="1">
                  <a:spLocks noRot="1" noChangeAspect="1" noMove="1" noResize="1" noEditPoints="1" noAdjustHandles="1" noChangeArrowheads="1" noChangeShapeType="1" noTextEdit="1"/>
                </p:cNvSpPr>
                <p:nvPr/>
              </p:nvSpPr>
              <p:spPr>
                <a:xfrm>
                  <a:off x="1086567" y="2821203"/>
                  <a:ext cx="5691558" cy="469552"/>
                </a:xfrm>
                <a:prstGeom prst="rect">
                  <a:avLst/>
                </a:prstGeom>
                <a:blipFill rotWithShape="0">
                  <a:blip r:embed="rId4"/>
                  <a:stretch>
                    <a:fillRect/>
                  </a:stretch>
                </a:blipFill>
              </p:spPr>
              <p:txBody>
                <a:bodyPr/>
                <a:lstStyle/>
                <a:p>
                  <a:r>
                    <a:rPr lang="zh-CN" altLang="en-US">
                      <a:noFill/>
                    </a:rPr>
                    <a:t> </a:t>
                  </a:r>
                </a:p>
              </p:txBody>
            </p:sp>
          </mc:Fallback>
        </mc:AlternateContent>
      </p:grpSp>
      <p:grpSp>
        <p:nvGrpSpPr>
          <p:cNvPr id="26" name="组合 25"/>
          <p:cNvGrpSpPr/>
          <p:nvPr/>
        </p:nvGrpSpPr>
        <p:grpSpPr>
          <a:xfrm>
            <a:off x="274319" y="3779333"/>
            <a:ext cx="8745766" cy="954677"/>
            <a:chOff x="274319" y="3779333"/>
            <a:chExt cx="8745766" cy="954677"/>
          </a:xfrm>
        </p:grpSpPr>
        <p:sp>
          <p:nvSpPr>
            <p:cNvPr id="22" name="文本框 21"/>
            <p:cNvSpPr txBox="1"/>
            <p:nvPr/>
          </p:nvSpPr>
          <p:spPr>
            <a:xfrm>
              <a:off x="274319" y="3779333"/>
              <a:ext cx="3421387" cy="400110"/>
            </a:xfrm>
            <a:prstGeom prst="rect">
              <a:avLst/>
            </a:prstGeom>
            <a:noFill/>
          </p:spPr>
          <p:txBody>
            <a:bodyPr wrap="square" rtlCol="0">
              <a:spAutoFit/>
            </a:bodyPr>
            <a:lstStyle/>
            <a:p>
              <a:pPr marL="800100" lvl="1"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Energy minimization</a:t>
              </a:r>
            </a:p>
          </p:txBody>
        </p:sp>
        <mc:AlternateContent xmlns:mc="http://schemas.openxmlformats.org/markup-compatibility/2006" xmlns:a14="http://schemas.microsoft.com/office/drawing/2010/main">
          <mc:Choice Requires="a14">
            <p:sp>
              <p:nvSpPr>
                <p:cNvPr id="24" name="文本框 23"/>
                <p:cNvSpPr txBox="1"/>
                <p:nvPr/>
              </p:nvSpPr>
              <p:spPr>
                <a:xfrm>
                  <a:off x="1086567" y="4303123"/>
                  <a:ext cx="793351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𝒆</m:t>
                            </m:r>
                          </m:e>
                          <m:sub>
                            <m:r>
                              <a:rPr lang="en-US" altLang="zh-CN" sz="2800" b="1" i="1" smtClean="0">
                                <a:latin typeface="Cambria Math" panose="02040503050406030204" pitchFamily="18" charset="0"/>
                              </a:rPr>
                              <m:t>𝒊</m:t>
                            </m:r>
                          </m:sub>
                        </m:sSub>
                        <m:d>
                          <m:dPr>
                            <m:ctrlPr>
                              <a:rPr lang="en-US" altLang="zh-CN" sz="2800" b="1" i="1" smtClean="0">
                                <a:latin typeface="Cambria Math" panose="02040503050406030204" pitchFamily="18" charset="0"/>
                              </a:rPr>
                            </m:ctrlPr>
                          </m:dPr>
                          <m:e>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𝒑</m:t>
                                </m:r>
                              </m:e>
                              <m:sub>
                                <m:r>
                                  <a:rPr lang="en-US" altLang="zh-CN" sz="2800" b="1" i="1" smtClean="0">
                                    <a:latin typeface="Cambria Math" panose="02040503050406030204" pitchFamily="18" charset="0"/>
                                  </a:rPr>
                                  <m:t>𝒊</m:t>
                                </m:r>
                              </m:sub>
                            </m:sSub>
                          </m:e>
                        </m:d>
                        <m:r>
                          <a:rPr lang="en-US" altLang="zh-CN" sz="2800" b="1" i="1" smtClean="0">
                            <a:latin typeface="Cambria Math" panose="02040503050406030204" pitchFamily="18" charset="0"/>
                          </a:rPr>
                          <m:t>=</m:t>
                        </m:r>
                        <m:r>
                          <a:rPr lang="en-US" altLang="zh-CN" sz="2800" b="1" i="0" smtClean="0">
                            <a:latin typeface="Cambria Math" panose="02040503050406030204" pitchFamily="18" charset="0"/>
                          </a:rPr>
                          <m:t>𝐦𝐢𝐧</m:t>
                        </m:r>
                        <m:r>
                          <a:rPr lang="en-US" altLang="zh-CN" sz="2800" b="1" i="1" smtClean="0">
                            <a:latin typeface="Cambria Math" panose="02040503050406030204" pitchFamily="18" charset="0"/>
                          </a:rPr>
                          <m:t>⁡[</m:t>
                        </m:r>
                        <m:r>
                          <a:rPr lang="el-GR" altLang="zh-CN" sz="2800" b="1" i="1" smtClean="0">
                            <a:latin typeface="Cambria Math" panose="02040503050406030204" pitchFamily="18" charset="0"/>
                            <a:ea typeface="Cambria Math" panose="02040503050406030204" pitchFamily="18" charset="0"/>
                          </a:rPr>
                          <m:t>𝜰</m:t>
                        </m:r>
                        <m:r>
                          <a:rPr lang="en-US" altLang="zh-CN" sz="2800" b="1" i="1" smtClean="0">
                            <a:latin typeface="Cambria Math" panose="02040503050406030204" pitchFamily="18" charset="0"/>
                            <a:ea typeface="Cambria Math" panose="02040503050406030204" pitchFamily="18" charset="0"/>
                          </a:rPr>
                          <m:t>𝑫</m:t>
                        </m:r>
                        <m:d>
                          <m:dPr>
                            <m:ctrlPr>
                              <a:rPr lang="en-US" altLang="zh-CN" sz="2800" b="1" i="1" smtClean="0">
                                <a:latin typeface="Cambria Math" panose="02040503050406030204" pitchFamily="18" charset="0"/>
                                <a:ea typeface="Cambria Math" panose="02040503050406030204" pitchFamily="18" charset="0"/>
                              </a:rPr>
                            </m:ctrlPr>
                          </m:dPr>
                          <m:e>
                            <m:sSub>
                              <m:sSubPr>
                                <m:ctrlPr>
                                  <a:rPr lang="en-US" altLang="zh-CN" sz="2800" b="1" i="1" smtClean="0">
                                    <a:latin typeface="Cambria Math" panose="02040503050406030204" pitchFamily="18" charset="0"/>
                                    <a:ea typeface="Cambria Math" panose="02040503050406030204" pitchFamily="18" charset="0"/>
                                  </a:rPr>
                                </m:ctrlPr>
                              </m:sSubPr>
                              <m:e>
                                <m:r>
                                  <a:rPr lang="en-US" altLang="zh-CN" sz="2800" b="1" i="1" smtClean="0">
                                    <a:latin typeface="Cambria Math" panose="02040503050406030204" pitchFamily="18" charset="0"/>
                                    <a:ea typeface="Cambria Math" panose="02040503050406030204" pitchFamily="18" charset="0"/>
                                  </a:rPr>
                                  <m:t>𝒑</m:t>
                                </m:r>
                              </m:e>
                              <m:sub>
                                <m:r>
                                  <a:rPr lang="en-US" altLang="zh-CN" sz="2800" b="1" i="1" smtClean="0">
                                    <a:latin typeface="Cambria Math" panose="02040503050406030204" pitchFamily="18" charset="0"/>
                                    <a:ea typeface="Cambria Math" panose="02040503050406030204" pitchFamily="18" charset="0"/>
                                  </a:rPr>
                                  <m:t>𝒊</m:t>
                                </m:r>
                              </m:sub>
                            </m:sSub>
                            <m:r>
                              <a:rPr lang="en-US" altLang="zh-CN" sz="2800" b="1" i="1" smtClean="0">
                                <a:latin typeface="Cambria Math" panose="02040503050406030204" pitchFamily="18" charset="0"/>
                                <a:ea typeface="Cambria Math" panose="02040503050406030204" pitchFamily="18" charset="0"/>
                              </a:rPr>
                              <m:t>, </m:t>
                            </m:r>
                            <m:r>
                              <a:rPr lang="en-US" altLang="zh-CN" sz="2800" b="1" i="1" smtClean="0">
                                <a:latin typeface="Cambria Math" panose="02040503050406030204" pitchFamily="18" charset="0"/>
                                <a:ea typeface="Cambria Math" panose="02040503050406030204" pitchFamily="18" charset="0"/>
                              </a:rPr>
                              <m:t>𝒒</m:t>
                            </m:r>
                          </m:e>
                        </m:d>
                        <m:r>
                          <a:rPr lang="en-US" altLang="zh-CN" sz="2800" b="1" i="1" smtClean="0">
                            <a:latin typeface="Cambria Math" panose="02040503050406030204" pitchFamily="18" charset="0"/>
                            <a:ea typeface="Cambria Math" panose="02040503050406030204" pitchFamily="18" charset="0"/>
                          </a:rPr>
                          <m:t>+</m:t>
                        </m:r>
                        <m:d>
                          <m:dPr>
                            <m:ctrlPr>
                              <a:rPr lang="en-US" altLang="zh-CN" sz="2800" b="1" i="1" smtClean="0">
                                <a:latin typeface="Cambria Math" panose="02040503050406030204" pitchFamily="18" charset="0"/>
                                <a:ea typeface="Cambria Math" panose="02040503050406030204" pitchFamily="18" charset="0"/>
                              </a:rPr>
                            </m:ctrlPr>
                          </m:dPr>
                          <m:e>
                            <m:r>
                              <a:rPr lang="en-US" altLang="zh-CN" sz="2800" b="1" i="1" smtClean="0">
                                <a:latin typeface="Cambria Math" panose="02040503050406030204" pitchFamily="18" charset="0"/>
                                <a:ea typeface="Cambria Math" panose="02040503050406030204" pitchFamily="18" charset="0"/>
                              </a:rPr>
                              <m:t>𝟏</m:t>
                            </m:r>
                            <m:r>
                              <a:rPr lang="en-US" altLang="zh-CN" sz="2800" b="1" i="1" smtClean="0">
                                <a:latin typeface="Cambria Math" panose="02040503050406030204" pitchFamily="18" charset="0"/>
                                <a:ea typeface="Cambria Math" panose="02040503050406030204" pitchFamily="18" charset="0"/>
                              </a:rPr>
                              <m:t>−</m:t>
                            </m:r>
                            <m:r>
                              <a:rPr lang="el-GR" altLang="zh-CN" sz="2800" b="1" i="1" smtClean="0">
                                <a:latin typeface="Cambria Math" panose="02040503050406030204" pitchFamily="18" charset="0"/>
                                <a:ea typeface="Cambria Math" panose="02040503050406030204" pitchFamily="18" charset="0"/>
                              </a:rPr>
                              <m:t>𝜰</m:t>
                            </m:r>
                          </m:e>
                        </m:d>
                        <m:r>
                          <a:rPr lang="en-US" altLang="zh-CN" sz="2800" b="1" i="1" smtClean="0">
                            <a:latin typeface="Cambria Math" panose="02040503050406030204" pitchFamily="18" charset="0"/>
                            <a:ea typeface="Cambria Math" panose="02040503050406030204" pitchFamily="18" charset="0"/>
                          </a:rPr>
                          <m:t>𝑽</m:t>
                        </m:r>
                        <m:d>
                          <m:dPr>
                            <m:ctrlPr>
                              <a:rPr lang="en-US" altLang="zh-CN" sz="2800" b="1" i="1" smtClean="0">
                                <a:latin typeface="Cambria Math" panose="02040503050406030204" pitchFamily="18" charset="0"/>
                                <a:ea typeface="Cambria Math" panose="02040503050406030204" pitchFamily="18" charset="0"/>
                              </a:rPr>
                            </m:ctrlPr>
                          </m:dPr>
                          <m:e>
                            <m:r>
                              <a:rPr lang="en-US" altLang="zh-CN" sz="2800" b="1" i="1" smtClean="0">
                                <a:latin typeface="Cambria Math" panose="02040503050406030204" pitchFamily="18" charset="0"/>
                                <a:ea typeface="Cambria Math" panose="02040503050406030204" pitchFamily="18" charset="0"/>
                              </a:rPr>
                              <m:t>𝒒</m:t>
                            </m:r>
                          </m:e>
                        </m:d>
                        <m:r>
                          <a:rPr lang="en-US" altLang="zh-CN" sz="2800" b="1" i="1" smtClean="0">
                            <a:latin typeface="Cambria Math" panose="02040503050406030204" pitchFamily="18" charset="0"/>
                            <a:ea typeface="Cambria Math" panose="02040503050406030204" pitchFamily="18" charset="0"/>
                          </a:rPr>
                          <m:t>+ </m:t>
                        </m:r>
                        <m:sSub>
                          <m:sSubPr>
                            <m:ctrlPr>
                              <a:rPr lang="en-US" altLang="zh-CN" sz="2800" b="1" i="1" smtClean="0">
                                <a:latin typeface="Cambria Math" panose="02040503050406030204" pitchFamily="18" charset="0"/>
                                <a:ea typeface="Cambria Math" panose="02040503050406030204" pitchFamily="18" charset="0"/>
                              </a:rPr>
                            </m:ctrlPr>
                          </m:sSubPr>
                          <m:e>
                            <m:r>
                              <a:rPr lang="en-US" altLang="zh-CN" sz="2800" b="1" i="1" smtClean="0">
                                <a:latin typeface="Cambria Math" panose="02040503050406030204" pitchFamily="18" charset="0"/>
                                <a:ea typeface="Cambria Math" panose="02040503050406030204" pitchFamily="18" charset="0"/>
                              </a:rPr>
                              <m:t>𝒆</m:t>
                            </m:r>
                          </m:e>
                          <m:sub>
                            <m:r>
                              <a:rPr lang="en-US" altLang="zh-CN" sz="2800" b="1" i="1" smtClean="0">
                                <a:latin typeface="Cambria Math" panose="02040503050406030204" pitchFamily="18" charset="0"/>
                                <a:ea typeface="Cambria Math" panose="02040503050406030204" pitchFamily="18" charset="0"/>
                              </a:rPr>
                              <m:t>𝒊</m:t>
                            </m:r>
                            <m:r>
                              <a:rPr lang="en-US" altLang="zh-CN" sz="2800" b="1"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ea typeface="Cambria Math" panose="02040503050406030204" pitchFamily="18" charset="0"/>
                              </a:rPr>
                              <m:t>𝟏</m:t>
                            </m:r>
                          </m:sub>
                        </m:sSub>
                        <m:r>
                          <a:rPr lang="en-US" altLang="zh-CN" sz="2800" b="1"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ea typeface="Cambria Math" panose="02040503050406030204" pitchFamily="18" charset="0"/>
                          </a:rPr>
                          <m:t>𝒒</m:t>
                        </m:r>
                        <m:r>
                          <a:rPr lang="en-US" altLang="zh-CN" sz="2800" b="1" i="1" smtClean="0">
                            <a:latin typeface="Cambria Math" panose="02040503050406030204" pitchFamily="18" charset="0"/>
                            <a:ea typeface="Cambria Math" panose="02040503050406030204" pitchFamily="18" charset="0"/>
                          </a:rPr>
                          <m:t>)]</m:t>
                        </m:r>
                      </m:oMath>
                    </m:oMathPara>
                  </a14:m>
                  <a:endParaRPr lang="zh-CN" altLang="en-US" sz="2800" b="1" dirty="0"/>
                </a:p>
              </p:txBody>
            </p:sp>
          </mc:Choice>
          <mc:Fallback xmlns="">
            <p:sp>
              <p:nvSpPr>
                <p:cNvPr id="24" name="文本框 23"/>
                <p:cNvSpPr txBox="1">
                  <a:spLocks noRot="1" noChangeAspect="1" noMove="1" noResize="1" noEditPoints="1" noAdjustHandles="1" noChangeArrowheads="1" noChangeShapeType="1" noTextEdit="1"/>
                </p:cNvSpPr>
                <p:nvPr/>
              </p:nvSpPr>
              <p:spPr>
                <a:xfrm>
                  <a:off x="1086567" y="4303123"/>
                  <a:ext cx="7933518" cy="430887"/>
                </a:xfrm>
                <a:prstGeom prst="rect">
                  <a:avLst/>
                </a:prstGeom>
                <a:blipFill rotWithShape="0">
                  <a:blip r:embed="rId5"/>
                  <a:stretch>
                    <a:fillRect/>
                  </a:stretch>
                </a:blipFill>
              </p:spPr>
              <p:txBody>
                <a:bodyPr/>
                <a:lstStyle/>
                <a:p>
                  <a:r>
                    <a:rPr lang="zh-CN" altLang="en-US">
                      <a:noFill/>
                    </a:rPr>
                    <a:t> </a:t>
                  </a:r>
                </a:p>
              </p:txBody>
            </p:sp>
          </mc:Fallback>
        </mc:AlternateContent>
      </p:grpSp>
      <p:sp>
        <p:nvSpPr>
          <p:cNvPr id="27" name="矩形 26"/>
          <p:cNvSpPr/>
          <p:nvPr/>
        </p:nvSpPr>
        <p:spPr>
          <a:xfrm>
            <a:off x="1078968" y="2736360"/>
            <a:ext cx="7840588" cy="736305"/>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28" name="矩形 27"/>
          <p:cNvSpPr/>
          <p:nvPr/>
        </p:nvSpPr>
        <p:spPr>
          <a:xfrm>
            <a:off x="1078968" y="4176871"/>
            <a:ext cx="7840588" cy="736305"/>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12683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Outline</a:t>
            </a:r>
            <a:endParaRPr lang="en-US" altLang="zh-CN" sz="3200" b="1" dirty="0">
              <a:latin typeface="Times New Roman" pitchFamily="18" charset="0"/>
              <a:cs typeface="Times New Roman" pitchFamily="18" charset="0"/>
            </a:endParaRPr>
          </a:p>
        </p:txBody>
      </p:sp>
      <p:sp>
        <p:nvSpPr>
          <p:cNvPr id="10" name="内容占位符 9"/>
          <p:cNvSpPr>
            <a:spLocks noGrp="1"/>
          </p:cNvSpPr>
          <p:nvPr>
            <p:ph idx="1"/>
          </p:nvPr>
        </p:nvSpPr>
        <p:spPr>
          <a:xfrm>
            <a:off x="249382" y="990600"/>
            <a:ext cx="8670174" cy="518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p>
            <a:pPr marL="360000" indent="-360000">
              <a:lnSpc>
                <a:spcPct val="130000"/>
              </a:lnSpc>
              <a:spcBef>
                <a:spcPts val="1800"/>
              </a:spcBef>
            </a:pPr>
            <a:r>
              <a:rPr lang="en-US" altLang="zh-CN" sz="3600" b="1" dirty="0">
                <a:solidFill>
                  <a:srgbClr val="FF0000"/>
                </a:solidFill>
                <a:latin typeface="Times New Roman" pitchFamily="18" charset="0"/>
                <a:cs typeface="Times New Roman" pitchFamily="18" charset="0"/>
              </a:rPr>
              <a:t>Introduction</a:t>
            </a: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Algorithms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Results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Conclusions</a:t>
            </a:r>
            <a:endParaRPr lang="en-US" altLang="zh-CN" sz="3600" dirty="0">
              <a:solidFill>
                <a:schemeClr val="tx1"/>
              </a:solidFill>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Tree>
    <p:extLst>
      <p:ext uri="{BB962C8B-B14F-4D97-AF65-F5344CB8AC3E}">
        <p14:creationId xmlns:p14="http://schemas.microsoft.com/office/powerpoint/2010/main" val="160645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921136"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Motion Reconstruction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199142" y="940140"/>
            <a:ext cx="9052005" cy="355709"/>
            <a:chOff x="199142" y="940140"/>
            <a:chExt cx="9052005" cy="355709"/>
          </a:xfrm>
        </p:grpSpPr>
        <p:sp>
          <p:nvSpPr>
            <p:cNvPr id="7" name="文本框 6"/>
            <p:cNvSpPr txBox="1"/>
            <p:nvPr/>
          </p:nvSpPr>
          <p:spPr>
            <a:xfrm>
              <a:off x="199142" y="942351"/>
              <a:ext cx="196035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Enhancement</a:t>
              </a:r>
              <a:endParaRPr lang="zh-CN" altLang="en-US" sz="1600" b="1" dirty="0">
                <a:latin typeface="Times New Roman" panose="02020603050405020304" pitchFamily="18" charset="0"/>
                <a:cs typeface="Times New Roman" panose="02020603050405020304" pitchFamily="18" charset="0"/>
              </a:endParaRPr>
            </a:p>
          </p:txBody>
        </p:sp>
        <p:sp>
          <p:nvSpPr>
            <p:cNvPr id="8" name="右箭头 7"/>
            <p:cNvSpPr/>
            <p:nvPr/>
          </p:nvSpPr>
          <p:spPr>
            <a:xfrm>
              <a:off x="2095762" y="978037"/>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 name="文本框 8"/>
            <p:cNvSpPr txBox="1"/>
            <p:nvPr/>
          </p:nvSpPr>
          <p:spPr>
            <a:xfrm>
              <a:off x="2366055" y="948599"/>
              <a:ext cx="170489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Vessel Extraction</a:t>
              </a:r>
              <a:endParaRPr lang="zh-CN" altLang="en-US" sz="1600" b="1" dirty="0">
                <a:latin typeface="Times New Roman" panose="02020603050405020304" pitchFamily="18" charset="0"/>
                <a:cs typeface="Times New Roman" panose="02020603050405020304" pitchFamily="18" charset="0"/>
              </a:endParaRPr>
            </a:p>
          </p:txBody>
        </p:sp>
        <p:sp>
          <p:nvSpPr>
            <p:cNvPr id="10" name="右箭头 9"/>
            <p:cNvSpPr/>
            <p:nvPr/>
          </p:nvSpPr>
          <p:spPr>
            <a:xfrm>
              <a:off x="4011088" y="976996"/>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4255265" y="941427"/>
              <a:ext cx="1095815"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Thinning</a:t>
              </a:r>
              <a:endParaRPr lang="zh-CN" altLang="en-US" sz="1600" b="1" dirty="0">
                <a:latin typeface="Times New Roman" panose="02020603050405020304" pitchFamily="18" charset="0"/>
                <a:cs typeface="Times New Roman" panose="02020603050405020304" pitchFamily="18" charset="0"/>
              </a:endParaRPr>
            </a:p>
          </p:txBody>
        </p:sp>
        <p:sp>
          <p:nvSpPr>
            <p:cNvPr id="12" name="右箭头 11"/>
            <p:cNvSpPr/>
            <p:nvPr/>
          </p:nvSpPr>
          <p:spPr>
            <a:xfrm>
              <a:off x="5196323"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3" name="文本框 12"/>
            <p:cNvSpPr txBox="1"/>
            <p:nvPr/>
          </p:nvSpPr>
          <p:spPr>
            <a:xfrm>
              <a:off x="5452057" y="940140"/>
              <a:ext cx="1894306" cy="338554"/>
            </a:xfrm>
            <a:prstGeom prst="rect">
              <a:avLst/>
            </a:prstGeom>
            <a:noFill/>
          </p:spPr>
          <p:txBody>
            <a:bodyPr wrap="square" rtlCol="0">
              <a:spAutoFit/>
            </a:bodyPr>
            <a:lstStyle/>
            <a:p>
              <a:r>
                <a:rPr lang="en-US" altLang="zh-CN" sz="1600" b="1" dirty="0" smtClean="0">
                  <a:latin typeface="Times New Roman" panose="02020603050405020304" pitchFamily="18" charset="0"/>
                  <a:cs typeface="Times New Roman" panose="02020603050405020304" pitchFamily="18" charset="0"/>
                </a:rPr>
                <a:t>Feature Extraction</a:t>
              </a:r>
              <a:endParaRPr lang="zh-CN" altLang="en-US" sz="1600" b="1" dirty="0">
                <a:latin typeface="Times New Roman" panose="02020603050405020304" pitchFamily="18" charset="0"/>
                <a:cs typeface="Times New Roman" panose="02020603050405020304" pitchFamily="18" charset="0"/>
              </a:endParaRPr>
            </a:p>
          </p:txBody>
        </p:sp>
        <p:sp>
          <p:nvSpPr>
            <p:cNvPr id="14" name="右箭头 13"/>
            <p:cNvSpPr/>
            <p:nvPr/>
          </p:nvSpPr>
          <p:spPr>
            <a:xfrm>
              <a:off x="7202667" y="983792"/>
              <a:ext cx="298875" cy="273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15" name="文本框 14"/>
            <p:cNvSpPr txBox="1"/>
            <p:nvPr/>
          </p:nvSpPr>
          <p:spPr>
            <a:xfrm>
              <a:off x="7466943" y="957295"/>
              <a:ext cx="1784204" cy="338554"/>
            </a:xfrm>
            <a:prstGeom prst="rect">
              <a:avLst/>
            </a:prstGeom>
            <a:noFill/>
          </p:spPr>
          <p:txBody>
            <a:bodyPr wrap="square" rtlCol="0">
              <a:spAutoFit/>
            </a:bodyPr>
            <a:lstStyle/>
            <a:p>
              <a:r>
                <a:rPr lang="en-US" altLang="zh-CN" sz="1600" b="1" dirty="0" smtClean="0">
                  <a:solidFill>
                    <a:srgbClr val="FF0000"/>
                  </a:solidFill>
                  <a:latin typeface="Times New Roman" panose="02020603050405020304" pitchFamily="18" charset="0"/>
                  <a:cs typeface="Times New Roman" panose="02020603050405020304" pitchFamily="18" charset="0"/>
                </a:rPr>
                <a:t>Reconstruction</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51208" y="963254"/>
              <a:ext cx="8668348" cy="332595"/>
            </a:xfrm>
            <a:prstGeom prst="rect">
              <a:avLst/>
            </a:prstGeom>
            <a:noFill/>
            <a:ln w="28575">
              <a:solidFill>
                <a:schemeClr val="tx1"/>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sp>
        <p:nvSpPr>
          <p:cNvPr id="17" name="文本框 16"/>
          <p:cNvSpPr txBox="1"/>
          <p:nvPr/>
        </p:nvSpPr>
        <p:spPr>
          <a:xfrm>
            <a:off x="260927" y="1504253"/>
            <a:ext cx="4150435" cy="400110"/>
          </a:xfrm>
          <a:prstGeom prst="rect">
            <a:avLst/>
          </a:prstGeom>
          <a:noFill/>
        </p:spPr>
        <p:txBody>
          <a:bodyPr wrap="square" rtlCol="0">
            <a:spAutoFit/>
          </a:bodyPr>
          <a:lstStyle/>
          <a:p>
            <a:pPr marL="342900" indent="-342900">
              <a:buFont typeface="Wingdings" panose="05000000000000000000" pitchFamily="2" charset="2"/>
              <a:buChar char="l"/>
            </a:pPr>
            <a:r>
              <a:rPr lang="en-US" altLang="zh-CN" sz="2000" b="1" dirty="0" smtClean="0">
                <a:latin typeface="Times New Roman" panose="02020603050405020304" pitchFamily="18" charset="0"/>
                <a:cs typeface="Times New Roman" panose="02020603050405020304" pitchFamily="18" charset="0"/>
              </a:rPr>
              <a:t>Energy Function Reformulation</a:t>
            </a:r>
            <a:endParaRPr lang="zh-CN" altLang="en-US"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文本框 17"/>
              <p:cNvSpPr txBox="1"/>
              <p:nvPr/>
            </p:nvSpPr>
            <p:spPr>
              <a:xfrm>
                <a:off x="1121544" y="2859521"/>
                <a:ext cx="6925848" cy="24519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𝑹</m:t>
                          </m:r>
                        </m:e>
                        <m:sub>
                          <m:r>
                            <a:rPr lang="en-US" altLang="zh-CN" sz="2400" b="1" i="1" smtClean="0">
                              <a:latin typeface="Cambria Math" panose="02040503050406030204" pitchFamily="18" charset="0"/>
                            </a:rPr>
                            <m:t>𝒑</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𝒌</m:t>
                          </m:r>
                        </m:sub>
                      </m:sSub>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𝒇</m:t>
                          </m:r>
                        </m:e>
                        <m:sub>
                          <m:r>
                            <a:rPr lang="en-US" altLang="zh-CN" sz="2400" b="1" i="1" smtClean="0">
                              <a:latin typeface="Cambria Math" panose="02040503050406030204" pitchFamily="18" charset="0"/>
                            </a:rPr>
                            <m:t>𝒑</m:t>
                          </m:r>
                        </m:sub>
                      </m:sSub>
                      <m:r>
                        <a:rPr lang="en-US" altLang="zh-CN" sz="2400" b="1" i="1" smtClean="0">
                          <a:latin typeface="Cambria Math" panose="02040503050406030204" pitchFamily="18" charset="0"/>
                        </a:rPr>
                        <m:t>, </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𝒈</m:t>
                          </m:r>
                        </m:e>
                        <m:sub>
                          <m:r>
                            <a:rPr lang="en-US" altLang="zh-CN" sz="2400" b="1" i="1" smtClean="0">
                              <a:latin typeface="Cambria Math" panose="02040503050406030204" pitchFamily="18" charset="0"/>
                            </a:rPr>
                            <m:t>𝒌</m:t>
                          </m:r>
                        </m:sub>
                      </m:sSub>
                      <m:r>
                        <a:rPr lang="en-US" altLang="zh-CN" sz="2400" b="1" i="1" smtClean="0">
                          <a:latin typeface="Cambria Math" panose="02040503050406030204" pitchFamily="18" charset="0"/>
                        </a:rPr>
                        <m:t>)=</m:t>
                      </m:r>
                      <m:d>
                        <m:dPr>
                          <m:begChr m:val="{"/>
                          <m:endChr m:val=""/>
                          <m:ctrlPr>
                            <a:rPr lang="en-US" altLang="zh-CN" sz="2400" b="1" i="1" smtClean="0">
                              <a:latin typeface="Cambria Math" panose="02040503050406030204" pitchFamily="18" charset="0"/>
                            </a:rPr>
                          </m:ctrlPr>
                        </m:dPr>
                        <m:e>
                          <m:eqArr>
                            <m:eqArrPr>
                              <m:ctrlPr>
                                <a:rPr lang="en-US" altLang="zh-CN" sz="2400" b="1" i="1" smtClean="0">
                                  <a:latin typeface="Cambria Math" panose="02040503050406030204" pitchFamily="18" charset="0"/>
                                </a:rPr>
                              </m:ctrlPr>
                            </m:eqArrPr>
                            <m:e>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𝑾</m:t>
                                  </m:r>
                                </m:e>
                                <m:sub>
                                  <m:r>
                                    <a:rPr lang="en-US" altLang="zh-CN" sz="2400" b="1" i="1" smtClean="0">
                                      <a:latin typeface="Cambria Math" panose="02040503050406030204" pitchFamily="18" charset="0"/>
                                    </a:rPr>
                                    <m:t>𝒗𝒉</m:t>
                                  </m:r>
                                </m:sub>
                              </m:sSub>
                              <m:r>
                                <a:rPr lang="en-US" altLang="zh-CN" sz="2400" b="1" i="1" smtClean="0">
                                  <a:latin typeface="Cambria Math" panose="02040503050406030204" pitchFamily="18" charset="0"/>
                                </a:rPr>
                                <m:t>,   </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&lt;</m:t>
                              </m:r>
                              <m:r>
                                <a:rPr lang="en-US" altLang="zh-CN" sz="2400" b="1" i="1" smtClean="0">
                                  <a:latin typeface="Cambria Math" panose="02040503050406030204" pitchFamily="18" charset="0"/>
                                </a:rPr>
                                <m:t>𝑫</m:t>
                              </m:r>
                              <m:d>
                                <m:dPr>
                                  <m:ctrlPr>
                                    <a:rPr lang="en-US" altLang="zh-CN" sz="2400" b="1" i="1" smtClean="0">
                                      <a:latin typeface="Cambria Math" panose="02040503050406030204" pitchFamily="18" charset="0"/>
                                    </a:rPr>
                                  </m:ctrlPr>
                                </m:d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 </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e>
                              </m:d>
                              <m:r>
                                <a:rPr lang="en-US" altLang="zh-CN" sz="2400" b="1" i="1">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rPr>
                                <m:t>𝟏</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e>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𝑾</m:t>
                                  </m:r>
                                </m:e>
                                <m:sub>
                                  <m:r>
                                    <a:rPr lang="en-US" altLang="zh-CN" sz="2400" b="1" i="1" smtClean="0">
                                      <a:latin typeface="Cambria Math" panose="02040503050406030204" pitchFamily="18" charset="0"/>
                                    </a:rPr>
                                    <m:t>𝒉</m:t>
                                  </m:r>
                                </m:sub>
                              </m:sSub>
                              <m:r>
                                <a:rPr lang="en-US" altLang="zh-CN" sz="2400" b="1" i="1">
                                  <a:latin typeface="Cambria Math" panose="02040503050406030204" pitchFamily="18" charset="0"/>
                                </a:rPr>
                                <m:t>,</m:t>
                              </m:r>
                              <m:r>
                                <a:rPr lang="en-US" altLang="zh-CN" sz="2400" b="1" i="1" smtClean="0">
                                  <a:latin typeface="Cambria Math" panose="02040503050406030204" pitchFamily="18" charset="0"/>
                                </a:rPr>
                                <m:t>     </m:t>
                              </m:r>
                              <m:r>
                                <a:rPr lang="en-US" altLang="zh-CN" sz="2400" b="1" i="1" smtClean="0">
                                  <a:latin typeface="Cambria Math" panose="02040503050406030204" pitchFamily="18" charset="0"/>
                                </a:rPr>
                                <m:t>𝟏</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&lt; </m:t>
                              </m:r>
                              <m:r>
                                <a:rPr lang="en-US" altLang="zh-CN" sz="2400" b="1" i="1">
                                  <a:latin typeface="Cambria Math" panose="02040503050406030204" pitchFamily="18" charset="0"/>
                                </a:rPr>
                                <m:t>𝑫</m:t>
                              </m:r>
                              <m:d>
                                <m:dPr>
                                  <m:ctrlPr>
                                    <a:rPr lang="en-US" altLang="zh-CN" sz="2400" b="1" i="1">
                                      <a:latin typeface="Cambria Math" panose="02040503050406030204" pitchFamily="18" charset="0"/>
                                    </a:rPr>
                                  </m:ctrlPr>
                                </m:d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 </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e>
                              </m:d>
                              <m:r>
                                <a:rPr lang="en-US" altLang="zh-CN" sz="2400" b="1" i="1">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rPr>
                                <m:t>𝟐</m:t>
                              </m:r>
                              <m:r>
                                <a:rPr lang="en-US" altLang="zh-CN" sz="2400" b="1" i="1">
                                  <a:latin typeface="Cambria Math" panose="02040503050406030204" pitchFamily="18" charset="0"/>
                                </a:rPr>
                                <m:t>.</m:t>
                              </m:r>
                              <m:r>
                                <a:rPr lang="en-US" altLang="zh-CN" sz="2400" b="1" i="1">
                                  <a:latin typeface="Cambria Math" panose="02040503050406030204" pitchFamily="18" charset="0"/>
                                </a:rPr>
                                <m:t>𝟎</m:t>
                              </m:r>
                            </m:e>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𝑾</m:t>
                                  </m:r>
                                </m:e>
                                <m:sub>
                                  <m:r>
                                    <a:rPr lang="en-US" altLang="zh-CN" sz="2400" b="1" i="1" smtClean="0">
                                      <a:latin typeface="Cambria Math" panose="02040503050406030204" pitchFamily="18" charset="0"/>
                                    </a:rPr>
                                    <m:t>𝒎</m:t>
                                  </m:r>
                                </m:sub>
                              </m:sSub>
                              <m:r>
                                <a:rPr lang="en-US" altLang="zh-CN" sz="2400" b="1" i="1">
                                  <a:latin typeface="Cambria Math" panose="02040503050406030204" pitchFamily="18" charset="0"/>
                                </a:rPr>
                                <m:t>, </m:t>
                              </m:r>
                              <m:r>
                                <a:rPr lang="en-US" altLang="zh-CN" sz="2400" b="1" i="1" smtClean="0">
                                  <a:latin typeface="Cambria Math" panose="02040503050406030204" pitchFamily="18" charset="0"/>
                                </a:rPr>
                                <m:t>  </m:t>
                              </m:r>
                              <m:r>
                                <a:rPr lang="en-US" altLang="zh-CN" sz="2400" b="1" i="1" smtClean="0">
                                  <a:latin typeface="Cambria Math" panose="02040503050406030204" pitchFamily="18" charset="0"/>
                                </a:rPr>
                                <m:t>𝟐</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&lt; </m:t>
                              </m:r>
                              <m:r>
                                <a:rPr lang="en-US" altLang="zh-CN" sz="2400" b="1" i="1">
                                  <a:latin typeface="Cambria Math" panose="02040503050406030204" pitchFamily="18" charset="0"/>
                                </a:rPr>
                                <m:t>𝑫</m:t>
                              </m:r>
                              <m:d>
                                <m:dPr>
                                  <m:ctrlPr>
                                    <a:rPr lang="en-US" altLang="zh-CN" sz="2400" b="1" i="1">
                                      <a:latin typeface="Cambria Math" panose="02040503050406030204" pitchFamily="18" charset="0"/>
                                    </a:rPr>
                                  </m:ctrlPr>
                                </m:d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 </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e>
                              </m:d>
                              <m:r>
                                <a:rPr lang="en-US" altLang="zh-CN" sz="2400" b="1" i="1">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rPr>
                                <m:t>𝟓</m:t>
                              </m:r>
                              <m:r>
                                <a:rPr lang="en-US" altLang="zh-CN" sz="2400" b="1" i="1">
                                  <a:latin typeface="Cambria Math" panose="02040503050406030204" pitchFamily="18" charset="0"/>
                                </a:rPr>
                                <m:t>.</m:t>
                              </m:r>
                              <m:r>
                                <a:rPr lang="en-US" altLang="zh-CN" sz="2400" b="1" i="1">
                                  <a:latin typeface="Cambria Math" panose="02040503050406030204" pitchFamily="18" charset="0"/>
                                </a:rPr>
                                <m:t>𝟎</m:t>
                              </m:r>
                            </m:e>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𝑾</m:t>
                                  </m:r>
                                </m:e>
                                <m:sub>
                                  <m:r>
                                    <a:rPr lang="en-US" altLang="zh-CN" sz="2400" b="1" i="1" smtClean="0">
                                      <a:latin typeface="Cambria Math" panose="02040503050406030204" pitchFamily="18" charset="0"/>
                                    </a:rPr>
                                    <m:t>𝒍</m:t>
                                  </m:r>
                                </m:sub>
                              </m:sSub>
                              <m:r>
                                <a:rPr lang="en-US" altLang="zh-CN" sz="2400" b="1" i="1">
                                  <a:latin typeface="Cambria Math" panose="02040503050406030204" pitchFamily="18" charset="0"/>
                                </a:rPr>
                                <m:t>, </m:t>
                              </m:r>
                              <m:r>
                                <a:rPr lang="en-US" altLang="zh-CN" sz="2400" b="1" i="1" smtClean="0">
                                  <a:latin typeface="Cambria Math" panose="02040503050406030204" pitchFamily="18" charset="0"/>
                                </a:rPr>
                                <m:t>  </m:t>
                              </m:r>
                              <m:r>
                                <a:rPr lang="en-US" altLang="zh-CN" sz="2400" b="1" i="1" smtClean="0">
                                  <a:latin typeface="Cambria Math" panose="02040503050406030204" pitchFamily="18" charset="0"/>
                                </a:rPr>
                                <m:t>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&lt;</m:t>
                              </m:r>
                              <m:r>
                                <a:rPr lang="en-US" altLang="zh-CN" sz="2400" b="1" i="1">
                                  <a:latin typeface="Cambria Math" panose="02040503050406030204" pitchFamily="18" charset="0"/>
                                </a:rPr>
                                <m:t>𝑫</m:t>
                              </m:r>
                              <m:d>
                                <m:dPr>
                                  <m:ctrlPr>
                                    <a:rPr lang="en-US" altLang="zh-CN" sz="2400" b="1" i="1">
                                      <a:latin typeface="Cambria Math" panose="02040503050406030204" pitchFamily="18" charset="0"/>
                                    </a:rPr>
                                  </m:ctrlPr>
                                </m:d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 </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e>
                              </m:d>
                              <m:r>
                                <a:rPr lang="en-US" altLang="zh-CN" sz="2400" b="1" i="1" smtClean="0">
                                  <a:latin typeface="Cambria Math" panose="02040503050406030204" pitchFamily="18" charset="0"/>
                                  <a:ea typeface="Cambria Math" panose="02040503050406030204" pitchFamily="18" charset="0"/>
                                </a:rPr>
                                <m:t>≤</m:t>
                              </m:r>
                              <m:r>
                                <a:rPr lang="en-US" altLang="zh-CN" sz="2400" b="1" i="1">
                                  <a:latin typeface="Cambria Math" panose="02040503050406030204" pitchFamily="18" charset="0"/>
                                </a:rPr>
                                <m:t>𝟏</m:t>
                              </m:r>
                              <m:r>
                                <a:rPr lang="en-US" altLang="zh-CN" sz="2400" b="1" i="1" smtClean="0">
                                  <a:latin typeface="Cambria Math" panose="02040503050406030204" pitchFamily="18" charset="0"/>
                                </a:rPr>
                                <m:t>𝟎</m:t>
                              </m:r>
                              <m:r>
                                <a:rPr lang="en-US" altLang="zh-CN" sz="2400" b="1" i="1">
                                  <a:latin typeface="Cambria Math" panose="02040503050406030204" pitchFamily="18" charset="0"/>
                                </a:rPr>
                                <m:t>.</m:t>
                              </m:r>
                              <m:r>
                                <a:rPr lang="en-US" altLang="zh-CN" sz="2400" b="1" i="1">
                                  <a:latin typeface="Cambria Math" panose="02040503050406030204" pitchFamily="18" charset="0"/>
                                </a:rPr>
                                <m:t>𝟎</m:t>
                              </m:r>
                            </m:e>
                            <m:e>
                              <m:r>
                                <a:rPr lang="en-US" altLang="zh-CN" sz="2400" b="1" i="1" smtClean="0">
                                  <a:latin typeface="Cambria Math" panose="02040503050406030204" pitchFamily="18" charset="0"/>
                                </a:rPr>
                                <m:t>𝒐𝒎𝒊𝒕𝒕𝒆𝒅</m:t>
                              </m:r>
                              <m:r>
                                <a:rPr lang="en-US" altLang="zh-CN" sz="2400" b="1" i="1">
                                  <a:latin typeface="Cambria Math" panose="02040503050406030204" pitchFamily="18" charset="0"/>
                                </a:rPr>
                                <m:t>, </m:t>
                              </m:r>
                              <m:r>
                                <a:rPr lang="en-US" altLang="zh-CN" sz="2400" b="1" i="1" smtClean="0">
                                  <a:latin typeface="Cambria Math" panose="02040503050406030204" pitchFamily="18" charset="0"/>
                                </a:rPr>
                                <m:t>𝟏𝟎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𝟎</m:t>
                              </m:r>
                              <m:r>
                                <a:rPr lang="en-US" altLang="zh-CN" sz="2400" b="1" i="1" smtClean="0">
                                  <a:latin typeface="Cambria Math" panose="02040503050406030204" pitchFamily="18" charset="0"/>
                                </a:rPr>
                                <m:t>&lt;</m:t>
                              </m:r>
                              <m:r>
                                <a:rPr lang="en-US" altLang="zh-CN" sz="2400" b="1" i="1">
                                  <a:latin typeface="Cambria Math" panose="02040503050406030204" pitchFamily="18" charset="0"/>
                                </a:rPr>
                                <m:t>𝑫</m:t>
                              </m:r>
                              <m:d>
                                <m:dPr>
                                  <m:ctrlPr>
                                    <a:rPr lang="en-US" altLang="zh-CN" sz="2400" b="1" i="1">
                                      <a:latin typeface="Cambria Math" panose="02040503050406030204" pitchFamily="18" charset="0"/>
                                    </a:rPr>
                                  </m:ctrlPr>
                                </m:d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 </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e>
                              </m:d>
                              <m:r>
                                <a:rPr lang="en-US" altLang="zh-CN" sz="2400" b="1" i="1">
                                  <a:latin typeface="Cambria Math" panose="02040503050406030204" pitchFamily="18" charset="0"/>
                                </a:rPr>
                                <m:t>&lt;</m:t>
                              </m:r>
                              <m:r>
                                <a:rPr lang="en-US" altLang="zh-CN" sz="2400" b="1" i="1">
                                  <a:latin typeface="Cambria Math" panose="02040503050406030204" pitchFamily="18" charset="0"/>
                                </a:rPr>
                                <m:t>𝟏𝟓</m:t>
                              </m:r>
                              <m:r>
                                <a:rPr lang="en-US" altLang="zh-CN" sz="2400" b="1" i="1">
                                  <a:latin typeface="Cambria Math" panose="02040503050406030204" pitchFamily="18" charset="0"/>
                                </a:rPr>
                                <m:t>.</m:t>
                              </m:r>
                              <m:r>
                                <a:rPr lang="en-US" altLang="zh-CN" sz="2400" b="1" i="1">
                                  <a:latin typeface="Cambria Math" panose="02040503050406030204" pitchFamily="18" charset="0"/>
                                </a:rPr>
                                <m:t>𝟎</m:t>
                              </m:r>
                            </m:e>
                          </m:eqArr>
                        </m:e>
                      </m:d>
                    </m:oMath>
                  </m:oMathPara>
                </a14:m>
                <a:endParaRPr lang="zh-CN" altLang="en-US" sz="2800" b="1" dirty="0"/>
              </a:p>
            </p:txBody>
          </p:sp>
        </mc:Choice>
        <mc:Fallback xmlns="">
          <p:sp>
            <p:nvSpPr>
              <p:cNvPr id="18" name="文本框 17"/>
              <p:cNvSpPr txBox="1">
                <a:spLocks noRot="1" noChangeAspect="1" noMove="1" noResize="1" noEditPoints="1" noAdjustHandles="1" noChangeArrowheads="1" noChangeShapeType="1" noTextEdit="1"/>
              </p:cNvSpPr>
              <p:nvPr/>
            </p:nvSpPr>
            <p:spPr>
              <a:xfrm>
                <a:off x="1121544" y="2859521"/>
                <a:ext cx="6925848" cy="2451953"/>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p:cNvSpPr txBox="1"/>
              <p:nvPr/>
            </p:nvSpPr>
            <p:spPr>
              <a:xfrm>
                <a:off x="2649195" y="2079883"/>
                <a:ext cx="3870547" cy="4024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1" i="1" smtClean="0">
                              <a:latin typeface="Cambria Math" panose="02040503050406030204" pitchFamily="18" charset="0"/>
                            </a:rPr>
                          </m:ctrlPr>
                        </m:sSupPr>
                        <m:e>
                          <m:r>
                            <a:rPr lang="en-US" altLang="zh-CN" sz="2400" b="1" i="1" smtClean="0">
                              <a:latin typeface="Cambria Math" panose="02040503050406030204" pitchFamily="18" charset="0"/>
                            </a:rPr>
                            <m:t>𝑬</m:t>
                          </m:r>
                        </m:e>
                        <m:sup>
                          <m:r>
                            <a:rPr lang="en-US" altLang="zh-CN" sz="2400" b="1" i="1" smtClean="0">
                              <a:latin typeface="Cambria Math" panose="02040503050406030204" pitchFamily="18" charset="0"/>
                            </a:rPr>
                            <m:t>′</m:t>
                          </m:r>
                        </m:sup>
                      </m:sSup>
                      <m:d>
                        <m:dPr>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𝒇</m:t>
                          </m:r>
                        </m:e>
                      </m:d>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𝑬</m:t>
                      </m:r>
                      <m:d>
                        <m:dPr>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𝒇</m:t>
                          </m:r>
                        </m:e>
                      </m:d>
                      <m:r>
                        <a:rPr lang="en-US" altLang="zh-CN" sz="2400" b="1" i="1" smtClean="0">
                          <a:latin typeface="Cambria Math" panose="02040503050406030204" pitchFamily="18" charset="0"/>
                        </a:rPr>
                        <m:t>+ </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𝑹</m:t>
                          </m:r>
                        </m:e>
                        <m:sub>
                          <m:r>
                            <a:rPr lang="en-US" altLang="zh-CN" sz="2400" b="1" i="1" smtClean="0">
                              <a:latin typeface="Cambria Math" panose="02040503050406030204" pitchFamily="18" charset="0"/>
                            </a:rPr>
                            <m:t>𝒑</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𝒌</m:t>
                          </m:r>
                        </m:sub>
                      </m:sSub>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𝒇</m:t>
                          </m:r>
                        </m:e>
                        <m:sub>
                          <m:r>
                            <a:rPr lang="en-US" altLang="zh-CN" sz="2400" b="1" i="1" smtClean="0">
                              <a:latin typeface="Cambria Math" panose="02040503050406030204" pitchFamily="18" charset="0"/>
                            </a:rPr>
                            <m:t>𝒑</m:t>
                          </m:r>
                        </m:sub>
                      </m:sSub>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𝒈</m:t>
                          </m:r>
                        </m:e>
                        <m:sub>
                          <m:r>
                            <a:rPr lang="en-US" altLang="zh-CN" sz="2400" b="1" i="1" smtClean="0">
                              <a:latin typeface="Cambria Math" panose="02040503050406030204" pitchFamily="18" charset="0"/>
                            </a:rPr>
                            <m:t>𝒌</m:t>
                          </m:r>
                        </m:sub>
                      </m:sSub>
                      <m:r>
                        <a:rPr lang="en-US" altLang="zh-CN" sz="2400" b="1" i="1" smtClean="0">
                          <a:latin typeface="Cambria Math" panose="02040503050406030204" pitchFamily="18" charset="0"/>
                        </a:rPr>
                        <m:t>)</m:t>
                      </m:r>
                    </m:oMath>
                  </m:oMathPara>
                </a14:m>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19" name="文本框 18"/>
              <p:cNvSpPr txBox="1">
                <a:spLocks noRot="1" noChangeAspect="1" noMove="1" noResize="1" noEditPoints="1" noAdjustHandles="1" noChangeArrowheads="1" noChangeShapeType="1" noTextEdit="1"/>
              </p:cNvSpPr>
              <p:nvPr/>
            </p:nvSpPr>
            <p:spPr>
              <a:xfrm>
                <a:off x="2649195" y="2079883"/>
                <a:ext cx="3870547" cy="402418"/>
              </a:xfrm>
              <a:prstGeom prst="rect">
                <a:avLst/>
              </a:prstGeom>
              <a:blipFill rotWithShape="0">
                <a:blip r:embed="rId5"/>
                <a:stretch>
                  <a:fillRect l="-1417" r="-2205" b="-257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4733676" y="2033716"/>
                <a:ext cx="1867627" cy="4947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𝑹</m:t>
                          </m:r>
                        </m:e>
                        <m:sub>
                          <m:r>
                            <a:rPr lang="en-US" altLang="zh-CN" sz="2400" b="1" i="1">
                              <a:latin typeface="Cambria Math" panose="02040503050406030204" pitchFamily="18" charset="0"/>
                            </a:rPr>
                            <m:t>𝒑</m:t>
                          </m:r>
                          <m:r>
                            <a:rPr lang="en-US" altLang="zh-CN" sz="2400" b="1" i="1">
                              <a:latin typeface="Cambria Math" panose="02040503050406030204" pitchFamily="18" charset="0"/>
                            </a:rPr>
                            <m:t>,</m:t>
                          </m:r>
                          <m:r>
                            <a:rPr lang="en-US" altLang="zh-CN" sz="2400" b="1" i="1">
                              <a:latin typeface="Cambria Math" panose="02040503050406030204" pitchFamily="18" charset="0"/>
                            </a:rPr>
                            <m:t>𝒌</m:t>
                          </m:r>
                        </m:sub>
                      </m:sSub>
                      <m:r>
                        <a:rPr lang="en-US" altLang="zh-CN" sz="2400" b="1" i="1">
                          <a:latin typeface="Cambria Math" panose="02040503050406030204" pitchFamily="18" charset="0"/>
                        </a:rPr>
                        <m:t>(</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𝒇</m:t>
                          </m:r>
                        </m:e>
                        <m:sub>
                          <m:r>
                            <a:rPr lang="en-US" altLang="zh-CN" sz="2400" b="1" i="1">
                              <a:latin typeface="Cambria Math" panose="02040503050406030204" pitchFamily="18" charset="0"/>
                            </a:rPr>
                            <m:t>𝒑</m:t>
                          </m:r>
                        </m:sub>
                      </m:sSub>
                      <m:r>
                        <a:rPr lang="en-US" altLang="zh-CN" sz="2400" b="1" i="1">
                          <a:latin typeface="Cambria Math" panose="02040503050406030204" pitchFamily="18" charset="0"/>
                        </a:rPr>
                        <m:t>,</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𝒈</m:t>
                          </m:r>
                        </m:e>
                        <m:sub>
                          <m:r>
                            <a:rPr lang="en-US" altLang="zh-CN" sz="2400" b="1" i="1">
                              <a:latin typeface="Cambria Math" panose="02040503050406030204" pitchFamily="18" charset="0"/>
                            </a:rPr>
                            <m:t>𝒌</m:t>
                          </m:r>
                        </m:sub>
                      </m:sSub>
                      <m:r>
                        <a:rPr lang="en-US" altLang="zh-CN" sz="2400" b="1" i="1">
                          <a:latin typeface="Cambria Math" panose="02040503050406030204" pitchFamily="18" charset="0"/>
                        </a:rPr>
                        <m:t>)</m:t>
                      </m:r>
                    </m:oMath>
                  </m:oMathPara>
                </a14:m>
                <a:endParaRPr lang="zh-CN" altLang="en-US" sz="2400" b="1" dirty="0">
                  <a:latin typeface="Times New Roman" panose="02020603050405020304" pitchFamily="18"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733676" y="2033716"/>
                <a:ext cx="1867627" cy="494751"/>
              </a:xfrm>
              <a:prstGeom prst="rect">
                <a:avLst/>
              </a:prstGeom>
              <a:blipFill rotWithShape="0">
                <a:blip r:embed="rId6"/>
                <a:stretch>
                  <a:fillRect r="-327" b="-1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679467" y="2020174"/>
                <a:ext cx="88415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1" i="1">
                          <a:latin typeface="Cambria Math" panose="02040503050406030204" pitchFamily="18" charset="0"/>
                        </a:rPr>
                        <m:t>𝑬</m:t>
                      </m:r>
                      <m:d>
                        <m:dPr>
                          <m:ctrlPr>
                            <a:rPr lang="en-US" altLang="zh-CN" sz="2400" b="1" i="1">
                              <a:latin typeface="Cambria Math" panose="02040503050406030204" pitchFamily="18" charset="0"/>
                            </a:rPr>
                          </m:ctrlPr>
                        </m:dPr>
                        <m:e>
                          <m:r>
                            <a:rPr lang="en-US" altLang="zh-CN" sz="2400" b="1" i="1">
                              <a:latin typeface="Cambria Math" panose="02040503050406030204" pitchFamily="18" charset="0"/>
                            </a:rPr>
                            <m:t>𝒇</m:t>
                          </m:r>
                        </m:e>
                      </m:d>
                    </m:oMath>
                  </m:oMathPara>
                </a14:m>
                <a:endParaRPr lang="zh-CN" altLang="en-US" sz="2400" dirty="0"/>
              </a:p>
            </p:txBody>
          </p:sp>
        </mc:Choice>
        <mc:Fallback xmlns="">
          <p:sp>
            <p:nvSpPr>
              <p:cNvPr id="20" name="矩形 19"/>
              <p:cNvSpPr>
                <a:spLocks noRot="1" noChangeAspect="1" noMove="1" noResize="1" noEditPoints="1" noAdjustHandles="1" noChangeArrowheads="1" noChangeShapeType="1" noTextEdit="1"/>
              </p:cNvSpPr>
              <p:nvPr/>
            </p:nvSpPr>
            <p:spPr>
              <a:xfrm>
                <a:off x="679467" y="2020174"/>
                <a:ext cx="884153" cy="461665"/>
              </a:xfrm>
              <a:prstGeom prst="rect">
                <a:avLst/>
              </a:prstGeom>
              <a:blipFill rotWithShape="0">
                <a:blip r:embed="rId7"/>
                <a:stretch>
                  <a:fillRect b="-1710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3947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00208 -0.00139 L 0.32951 0.00301 " pathEditMode="relative" rAng="0" ptsTypes="AA">
                                      <p:cBhvr>
                                        <p:cTn id="11" dur="2000" fill="hold"/>
                                        <p:tgtEl>
                                          <p:spTgt spid="20"/>
                                        </p:tgtEl>
                                        <p:attrNameLst>
                                          <p:attrName>ppt_x</p:attrName>
                                          <p:attrName>ppt_y</p:attrName>
                                        </p:attrNameLst>
                                      </p:cBhvr>
                                      <p:rCtr x="16580" y="208"/>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2500"/>
                            </p:stCondLst>
                            <p:childTnLst>
                              <p:par>
                                <p:cTn id="17" presetID="10" presetClass="entr" presetSubtype="0" fill="hold" grpId="1"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0.00416 1.11111E-6 L -0.41041 0.26412 " pathEditMode="relative" rAng="0" ptsTypes="AA">
                                      <p:cBhvr>
                                        <p:cTn id="23" dur="2000" fill="hold"/>
                                        <p:tgtEl>
                                          <p:spTgt spid="3"/>
                                        </p:tgtEl>
                                        <p:attrNameLst>
                                          <p:attrName>ppt_x</p:attrName>
                                          <p:attrName>ppt_y</p:attrName>
                                        </p:attrNameLst>
                                      </p:cBhvr>
                                      <p:rCtr x="-20313" y="13194"/>
                                    </p:animMotion>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 grpId="0"/>
      <p:bldP spid="3"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1" y="199505"/>
            <a:ext cx="5294274"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Parallelized Implementation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67" name="文本框 66"/>
          <p:cNvSpPr txBox="1"/>
          <p:nvPr/>
        </p:nvSpPr>
        <p:spPr>
          <a:xfrm>
            <a:off x="202401" y="889460"/>
            <a:ext cx="1704896" cy="830997"/>
          </a:xfrm>
          <a:prstGeom prst="rect">
            <a:avLst/>
          </a:prstGeom>
          <a:noFill/>
        </p:spPr>
        <p:txBody>
          <a:bodyPr wrap="square" rtlCol="0">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Vessel Extraction</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297" y="1016458"/>
            <a:ext cx="6740371" cy="5541613"/>
          </a:xfrm>
          <a:prstGeom prst="rect">
            <a:avLst/>
          </a:prstGeom>
        </p:spPr>
      </p:pic>
    </p:spTree>
    <p:extLst>
      <p:ext uri="{BB962C8B-B14F-4D97-AF65-F5344CB8AC3E}">
        <p14:creationId xmlns:p14="http://schemas.microsoft.com/office/powerpoint/2010/main" val="306630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2401" y="199505"/>
            <a:ext cx="5294274"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Parallelized Implementation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3" name="组合 2"/>
          <p:cNvGrpSpPr/>
          <p:nvPr/>
        </p:nvGrpSpPr>
        <p:grpSpPr>
          <a:xfrm>
            <a:off x="290476" y="4670403"/>
            <a:ext cx="8822702" cy="2003474"/>
            <a:chOff x="290476" y="4670403"/>
            <a:chExt cx="8822702" cy="2003474"/>
          </a:xfrm>
        </p:grpSpPr>
        <p:grpSp>
          <p:nvGrpSpPr>
            <p:cNvPr id="10" name="组合 9"/>
            <p:cNvGrpSpPr/>
            <p:nvPr/>
          </p:nvGrpSpPr>
          <p:grpSpPr>
            <a:xfrm>
              <a:off x="290477" y="4670403"/>
              <a:ext cx="3665073" cy="1477328"/>
              <a:chOff x="249381" y="5266304"/>
              <a:chExt cx="3665073" cy="1477328"/>
            </a:xfrm>
          </p:grpSpPr>
          <mc:AlternateContent xmlns:mc="http://schemas.openxmlformats.org/markup-compatibility/2006" xmlns:a14="http://schemas.microsoft.com/office/drawing/2010/main">
            <mc:Choice Requires="a14">
              <p:sp>
                <p:nvSpPr>
                  <p:cNvPr id="8" name="文本框 7"/>
                  <p:cNvSpPr txBox="1"/>
                  <p:nvPr/>
                </p:nvSpPr>
                <p:spPr>
                  <a:xfrm>
                    <a:off x="249381" y="5266304"/>
                    <a:ext cx="3665073" cy="1477328"/>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1</a:t>
                    </a:r>
                    <a:r>
                      <a:rPr lang="en-US" altLang="zh-CN" baseline="30000" dirty="0" smtClean="0">
                        <a:latin typeface="Times New Roman" panose="02020603050405020304" pitchFamily="18" charset="0"/>
                        <a:cs typeface="Times New Roman" panose="02020603050405020304" pitchFamily="18" charset="0"/>
                      </a:rPr>
                      <a:t>st</a:t>
                    </a:r>
                    <a:r>
                      <a:rPr lang="en-US" altLang="zh-CN" dirty="0" smtClean="0">
                        <a:latin typeface="Times New Roman" panose="02020603050405020304" pitchFamily="18" charset="0"/>
                        <a:cs typeface="Times New Roman" panose="02020603050405020304" pitchFamily="18" charset="0"/>
                      </a:rPr>
                      <a:t> iteration,</a:t>
                    </a:r>
                  </a:p>
                  <a:p>
                    <a:pPr marL="285750" indent="-285750">
                      <a:buFont typeface="Arial" panose="020B0604020202020204" pitchFamily="34" charset="0"/>
                      <a:buChar char="•"/>
                    </a:pPr>
                    <a14:m>
                      <m:oMath xmlns:m="http://schemas.openxmlformats.org/officeDocument/2006/math">
                        <m:r>
                          <a:rPr lang="en-US" altLang="zh-CN" b="0" i="0" smtClean="0">
                            <a:latin typeface="Cambria Math" panose="02040503050406030204" pitchFamily="18" charset="0"/>
                            <a:ea typeface="Cambria Math" panose="02040503050406030204" pitchFamily="18" charset="0"/>
                            <a:cs typeface="Times New Roman" panose="02020603050405020304" pitchFamily="18" charset="0"/>
                          </a:rPr>
                          <m:t>2</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𝐵</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6</m:t>
                        </m:r>
                      </m:oMath>
                    </a14:m>
                    <a:endParaRPr lang="en-US" altLang="zh-CN"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𝐴</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b="0" i="1" smtClean="0">
                            <a:latin typeface="Cambria Math" panose="02040503050406030204" pitchFamily="18" charset="0"/>
                            <a:cs typeface="Times New Roman" panose="02020603050405020304" pitchFamily="18" charset="0"/>
                          </a:rPr>
                          <m:t>=1</m:t>
                        </m:r>
                      </m:oMath>
                    </a14:m>
                    <a:endParaRPr lang="en-US" altLang="zh-CN"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2</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4</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6</m:t>
                            </m:r>
                          </m:sub>
                        </m:sSub>
                        <m:r>
                          <a:rPr lang="en-US" altLang="zh-CN" b="0" i="1" smtClean="0">
                            <a:latin typeface="Cambria Math" panose="02040503050406030204" pitchFamily="18" charset="0"/>
                            <a:cs typeface="Times New Roman" panose="02020603050405020304" pitchFamily="18" charset="0"/>
                          </a:rPr>
                          <m:t>=0</m:t>
                        </m:r>
                      </m:oMath>
                    </a14:m>
                    <a:endParaRPr lang="en-US" altLang="zh-CN" b="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4</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6</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8</m:t>
                            </m:r>
                          </m:sub>
                        </m:sSub>
                        <m:r>
                          <a:rPr lang="en-US" altLang="zh-CN" i="1">
                            <a:latin typeface="Cambria Math" panose="02040503050406030204" pitchFamily="18" charset="0"/>
                            <a:cs typeface="Times New Roman" panose="02020603050405020304" pitchFamily="18" charset="0"/>
                          </a:rPr>
                          <m:t>=0</m:t>
                        </m:r>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249381" y="5266304"/>
                    <a:ext cx="3665073" cy="1477328"/>
                  </a:xfrm>
                  <a:prstGeom prst="rect">
                    <a:avLst/>
                  </a:prstGeom>
                  <a:blipFill rotWithShape="0">
                    <a:blip r:embed="rId4"/>
                    <a:stretch>
                      <a:fillRect l="-1498" t="-2066" b="-4545"/>
                    </a:stretch>
                  </a:blipFill>
                </p:spPr>
                <p:txBody>
                  <a:bodyPr/>
                  <a:lstStyle/>
                  <a:p>
                    <a:r>
                      <a:rPr lang="zh-CN" altLang="en-US">
                        <a:noFill/>
                      </a:rPr>
                      <a:t> </a:t>
                    </a:r>
                  </a:p>
                </p:txBody>
              </p:sp>
            </mc:Fallback>
          </mc:AlternateContent>
          <p:sp>
            <p:nvSpPr>
              <p:cNvPr id="9" name="矩形 8"/>
              <p:cNvSpPr/>
              <p:nvPr/>
            </p:nvSpPr>
            <p:spPr>
              <a:xfrm>
                <a:off x="249381" y="5266304"/>
                <a:ext cx="3593154" cy="14773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solidFill>
                    <a:schemeClr val="bg1"/>
                  </a:solidFill>
                </a:endParaRPr>
              </a:p>
            </p:txBody>
          </p:sp>
        </p:grpSp>
        <p:grpSp>
          <p:nvGrpSpPr>
            <p:cNvPr id="13" name="组合 12"/>
            <p:cNvGrpSpPr/>
            <p:nvPr/>
          </p:nvGrpSpPr>
          <p:grpSpPr>
            <a:xfrm>
              <a:off x="5323100" y="4670404"/>
              <a:ext cx="3665073" cy="1477328"/>
              <a:chOff x="249381" y="5266304"/>
              <a:chExt cx="3665073" cy="1477328"/>
            </a:xfrm>
          </p:grpSpPr>
          <mc:AlternateContent xmlns:mc="http://schemas.openxmlformats.org/markup-compatibility/2006" xmlns:a14="http://schemas.microsoft.com/office/drawing/2010/main">
            <mc:Choice Requires="a14">
              <p:sp>
                <p:nvSpPr>
                  <p:cNvPr id="14" name="文本框 13"/>
                  <p:cNvSpPr txBox="1"/>
                  <p:nvPr/>
                </p:nvSpPr>
                <p:spPr>
                  <a:xfrm>
                    <a:off x="249381" y="5266304"/>
                    <a:ext cx="3665073" cy="1477328"/>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2</a:t>
                    </a:r>
                    <a:r>
                      <a:rPr lang="en-US" altLang="zh-CN" baseline="30000" dirty="0" smtClean="0">
                        <a:latin typeface="Times New Roman" panose="02020603050405020304" pitchFamily="18" charset="0"/>
                        <a:cs typeface="Times New Roman" panose="02020603050405020304" pitchFamily="18" charset="0"/>
                      </a:rPr>
                      <a:t>nd</a:t>
                    </a:r>
                    <a:r>
                      <a:rPr lang="en-US" altLang="zh-CN" dirty="0" smtClean="0">
                        <a:latin typeface="Times New Roman" panose="02020603050405020304" pitchFamily="18" charset="0"/>
                        <a:cs typeface="Times New Roman" panose="02020603050405020304" pitchFamily="18" charset="0"/>
                      </a:rPr>
                      <a:t> iteration,</a:t>
                    </a:r>
                  </a:p>
                  <a:p>
                    <a:pPr marL="285750" indent="-285750">
                      <a:buFont typeface="Arial" panose="020B0604020202020204" pitchFamily="34" charset="0"/>
                      <a:buChar char="•"/>
                    </a:pPr>
                    <a14:m>
                      <m:oMath xmlns:m="http://schemas.openxmlformats.org/officeDocument/2006/math">
                        <m:r>
                          <a:rPr lang="en-US" altLang="zh-CN" b="0" i="0" smtClean="0">
                            <a:latin typeface="Cambria Math" panose="02040503050406030204" pitchFamily="18" charset="0"/>
                            <a:ea typeface="Cambria Math" panose="02040503050406030204" pitchFamily="18" charset="0"/>
                            <a:cs typeface="Times New Roman" panose="02020603050405020304" pitchFamily="18" charset="0"/>
                          </a:rPr>
                          <m:t>2</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𝐵</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i="1">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6</m:t>
                        </m:r>
                      </m:oMath>
                    </a14:m>
                    <a:endParaRPr lang="en-US" altLang="zh-CN"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𝐴</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b="0" i="1" smtClean="0">
                            <a:latin typeface="Cambria Math" panose="02040503050406030204" pitchFamily="18" charset="0"/>
                            <a:cs typeface="Times New Roman" panose="02020603050405020304" pitchFamily="18" charset="0"/>
                          </a:rPr>
                          <m:t>=1</m:t>
                        </m:r>
                      </m:oMath>
                    </a14:m>
                    <a:endParaRPr lang="en-US" altLang="zh-CN"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altLang="zh-CN"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2</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4</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6</m:t>
                            </m:r>
                          </m:sub>
                        </m:sSub>
                        <m:r>
                          <a:rPr lang="en-US" altLang="zh-CN" b="0" i="1" smtClean="0">
                            <a:latin typeface="Cambria Math" panose="02040503050406030204" pitchFamily="18" charset="0"/>
                            <a:cs typeface="Times New Roman" panose="02020603050405020304" pitchFamily="18" charset="0"/>
                          </a:rPr>
                          <m:t>=0</m:t>
                        </m:r>
                      </m:oMath>
                    </a14:m>
                    <a:endParaRPr lang="en-US" altLang="zh-CN" b="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2</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6</m:t>
                            </m:r>
                          </m:sub>
                        </m:sSub>
                        <m:r>
                          <a:rPr lang="en-US" altLang="zh-CN" i="1">
                            <a:latin typeface="Cambria Math" panose="02040503050406030204" pitchFamily="18" charset="0"/>
                            <a:cs typeface="Times New Roman" panose="02020603050405020304" pitchFamily="18" charset="0"/>
                          </a:rPr>
                          <m:t>∗</m:t>
                        </m:r>
                        <m:sSub>
                          <m:sSubPr>
                            <m:ctrlPr>
                              <a:rPr lang="en-US" altLang="zh-CN" i="1">
                                <a:latin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8</m:t>
                            </m:r>
                          </m:sub>
                        </m:sSub>
                        <m:r>
                          <a:rPr lang="en-US" altLang="zh-CN" i="1">
                            <a:latin typeface="Cambria Math" panose="02040503050406030204" pitchFamily="18" charset="0"/>
                            <a:cs typeface="Times New Roman" panose="02020603050405020304" pitchFamily="18" charset="0"/>
                          </a:rPr>
                          <m:t>=0</m:t>
                        </m:r>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249381" y="5266304"/>
                    <a:ext cx="3665073" cy="1477328"/>
                  </a:xfrm>
                  <a:prstGeom prst="rect">
                    <a:avLst/>
                  </a:prstGeom>
                  <a:blipFill rotWithShape="0">
                    <a:blip r:embed="rId5"/>
                    <a:stretch>
                      <a:fillRect l="-1331" t="-2066" b="-4545"/>
                    </a:stretch>
                  </a:blipFill>
                </p:spPr>
                <p:txBody>
                  <a:bodyPr/>
                  <a:lstStyle/>
                  <a:p>
                    <a:r>
                      <a:rPr lang="zh-CN" altLang="en-US">
                        <a:noFill/>
                      </a:rPr>
                      <a:t> </a:t>
                    </a:r>
                  </a:p>
                </p:txBody>
              </p:sp>
            </mc:Fallback>
          </mc:AlternateContent>
          <p:sp>
            <p:nvSpPr>
              <p:cNvPr id="15" name="矩形 14"/>
              <p:cNvSpPr/>
              <p:nvPr/>
            </p:nvSpPr>
            <p:spPr>
              <a:xfrm>
                <a:off x="249381" y="5266304"/>
                <a:ext cx="3593154" cy="14773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solidFill>
                    <a:schemeClr val="bg1"/>
                  </a:solidFill>
                </a:endParaRPr>
              </a:p>
            </p:txBody>
          </p:sp>
        </p:grpSp>
        <p:grpSp>
          <p:nvGrpSpPr>
            <p:cNvPr id="17" name="组合 16"/>
            <p:cNvGrpSpPr/>
            <p:nvPr/>
          </p:nvGrpSpPr>
          <p:grpSpPr>
            <a:xfrm>
              <a:off x="290476" y="6226138"/>
              <a:ext cx="8822702" cy="447739"/>
              <a:chOff x="249381" y="5266304"/>
              <a:chExt cx="3665073" cy="1046840"/>
            </a:xfrm>
          </p:grpSpPr>
          <mc:AlternateContent xmlns:mc="http://schemas.openxmlformats.org/markup-compatibility/2006" xmlns:a14="http://schemas.microsoft.com/office/drawing/2010/main">
            <mc:Choice Requires="a14">
              <p:sp>
                <p:nvSpPr>
                  <p:cNvPr id="18" name="文本框 17"/>
                  <p:cNvSpPr txBox="1"/>
                  <p:nvPr/>
                </p:nvSpPr>
                <p:spPr>
                  <a:xfrm>
                    <a:off x="249381" y="5266304"/>
                    <a:ext cx="3665073" cy="863520"/>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𝐵</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2</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3</m:t>
                            </m:r>
                          </m:sub>
                        </m:sSub>
                        <m:r>
                          <a:rPr lang="en-US" altLang="zh-CN" b="0" i="1" smtClean="0">
                            <a:latin typeface="Cambria Math" panose="02040503050406030204" pitchFamily="18" charset="0"/>
                            <a:cs typeface="Times New Roman" panose="02020603050405020304" pitchFamily="18" charset="0"/>
                          </a:rPr>
                          <m:t>+…+ </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8</m:t>
                            </m:r>
                          </m:sub>
                        </m:sSub>
                        <m:r>
                          <a:rPr lang="en-US" altLang="zh-CN" b="0" i="1" smtClean="0">
                            <a:latin typeface="Cambria Math" panose="02040503050406030204" pitchFamily="18" charset="0"/>
                            <a:cs typeface="Times New Roman" panose="02020603050405020304" pitchFamily="18" charset="0"/>
                          </a:rPr>
                          <m:t>+ </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9</m:t>
                            </m:r>
                          </m:sub>
                        </m:sSub>
                      </m:oMath>
                    </a14:m>
                    <a:r>
                      <a:rPr lang="en-US" altLang="zh-CN" dirty="0" smtClean="0">
                        <a:latin typeface="Times New Roman" panose="02020603050405020304" pitchFamily="18" charset="0"/>
                        <a:cs typeface="Times New Roman" panose="02020603050405020304" pitchFamily="18" charset="0"/>
                      </a:rPr>
                      <a:t>,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𝐴</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1</m:t>
                                </m:r>
                              </m:sub>
                            </m:sSub>
                          </m:e>
                        </m:d>
                        <m:r>
                          <a:rPr lang="en-US" altLang="zh-CN" b="0" i="1" smtClean="0">
                            <a:latin typeface="Cambria Math" panose="02040503050406030204" pitchFamily="18" charset="0"/>
                            <a:cs typeface="Times New Roman" panose="02020603050405020304" pitchFamily="18" charset="0"/>
                          </a:rPr>
                          <m:t>=01 </m:t>
                        </m:r>
                        <m:r>
                          <a:rPr lang="en-US" altLang="zh-CN" b="0" i="1" smtClean="0">
                            <a:latin typeface="Cambria Math" panose="02040503050406030204" pitchFamily="18" charset="0"/>
                            <a:cs typeface="Times New Roman" panose="02020603050405020304" pitchFamily="18" charset="0"/>
                          </a:rPr>
                          <m:t>𝑝𝑎𝑡𝑡𝑒𝑟𝑛𝑠</m:t>
                        </m: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𝑖𝑛</m:t>
                        </m:r>
                        <m:r>
                          <a:rPr lang="en-US" altLang="zh-CN" b="0" i="1" smtClean="0">
                            <a:latin typeface="Cambria Math" panose="02040503050406030204" pitchFamily="18" charset="0"/>
                            <a:cs typeface="Times New Roman" panose="02020603050405020304" pitchFamily="18" charset="0"/>
                          </a:rPr>
                          <m:t> </m:t>
                        </m:r>
                        <m:r>
                          <a:rPr lang="en-US" altLang="zh-CN" b="0" i="1" smtClean="0">
                            <a:latin typeface="Cambria Math" panose="02040503050406030204" pitchFamily="18" charset="0"/>
                            <a:cs typeface="Times New Roman" panose="02020603050405020304" pitchFamily="18" charset="0"/>
                          </a:rPr>
                          <m:t>𝑠𝑒𝑡</m:t>
                        </m:r>
                        <m:r>
                          <a:rPr lang="en-US" altLang="zh-CN" b="0" i="1" smtClean="0">
                            <a:latin typeface="Cambria Math" panose="02040503050406030204" pitchFamily="18" charset="0"/>
                            <a:cs typeface="Times New Roman" panose="02020603050405020304" pitchFamily="18" charset="0"/>
                          </a:rPr>
                          <m:t> </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2</m:t>
                            </m:r>
                          </m:sub>
                        </m:sSub>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3</m:t>
                            </m:r>
                          </m:sub>
                        </m:sSub>
                        <m:r>
                          <a:rPr lang="en-US" altLang="zh-CN" b="0" i="1" smtClean="0">
                            <a:latin typeface="Cambria Math" panose="02040503050406030204" pitchFamily="18" charset="0"/>
                            <a:cs typeface="Times New Roman" panose="02020603050405020304" pitchFamily="18" charset="0"/>
                          </a:rPr>
                          <m:t>… </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8</m:t>
                            </m:r>
                          </m:sub>
                        </m:sSub>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𝑃</m:t>
                            </m:r>
                          </m:e>
                          <m:sub>
                            <m:r>
                              <a:rPr lang="en-US" altLang="zh-CN" b="0" i="1" smtClean="0">
                                <a:latin typeface="Cambria Math" panose="02040503050406030204" pitchFamily="18" charset="0"/>
                                <a:cs typeface="Times New Roman" panose="02020603050405020304" pitchFamily="18" charset="0"/>
                              </a:rPr>
                              <m:t>9</m:t>
                            </m:r>
                          </m:sub>
                        </m:sSub>
                      </m:oMath>
                    </a14:m>
                    <a:endParaRPr lang="en-US" altLang="zh-CN" dirty="0">
                      <a:latin typeface="Times New Roman" panose="02020603050405020304" pitchFamily="18" charset="0"/>
                      <a:cs typeface="Times New Roman" panose="02020603050405020304" pitchFamily="18" charset="0"/>
                    </a:endParaRPr>
                  </a:p>
                </p:txBody>
              </p:sp>
            </mc:Choice>
            <mc:Fallback xmlns="">
              <p:sp>
                <p:nvSpPr>
                  <p:cNvPr id="18" name="文本框 17"/>
                  <p:cNvSpPr txBox="1">
                    <a:spLocks noRot="1" noChangeAspect="1" noMove="1" noResize="1" noEditPoints="1" noAdjustHandles="1" noChangeArrowheads="1" noChangeShapeType="1" noTextEdit="1"/>
                  </p:cNvSpPr>
                  <p:nvPr/>
                </p:nvSpPr>
                <p:spPr>
                  <a:xfrm>
                    <a:off x="249381" y="5266304"/>
                    <a:ext cx="3665073" cy="863520"/>
                  </a:xfrm>
                  <a:prstGeom prst="rect">
                    <a:avLst/>
                  </a:prstGeom>
                  <a:blipFill rotWithShape="0">
                    <a:blip r:embed="rId7"/>
                    <a:stretch>
                      <a:fillRect l="-484" t="-8197" b="-24590"/>
                    </a:stretch>
                  </a:blipFill>
                </p:spPr>
                <p:txBody>
                  <a:bodyPr/>
                  <a:lstStyle/>
                  <a:p>
                    <a:r>
                      <a:rPr lang="zh-CN" altLang="en-US">
                        <a:noFill/>
                      </a:rPr>
                      <a:t> </a:t>
                    </a:r>
                  </a:p>
                </p:txBody>
              </p:sp>
            </mc:Fallback>
          </mc:AlternateContent>
          <p:sp>
            <p:nvSpPr>
              <p:cNvPr id="19" name="矩形 18"/>
              <p:cNvSpPr/>
              <p:nvPr/>
            </p:nvSpPr>
            <p:spPr>
              <a:xfrm>
                <a:off x="249381" y="5266306"/>
                <a:ext cx="3593154" cy="104683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solidFill>
                    <a:schemeClr val="bg1"/>
                  </a:solidFill>
                </a:endParaRPr>
              </a:p>
            </p:txBody>
          </p:sp>
        </p:grpSp>
      </p:grpSp>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381" y="921869"/>
            <a:ext cx="8734783" cy="3743915"/>
          </a:xfrm>
          <a:prstGeom prst="rect">
            <a:avLst/>
          </a:prstGeom>
        </p:spPr>
      </p:pic>
      <p:sp>
        <p:nvSpPr>
          <p:cNvPr id="67" name="文本框 66"/>
          <p:cNvSpPr txBox="1"/>
          <p:nvPr/>
        </p:nvSpPr>
        <p:spPr>
          <a:xfrm>
            <a:off x="418117" y="934102"/>
            <a:ext cx="1704896" cy="461665"/>
          </a:xfrm>
          <a:prstGeom prst="rect">
            <a:avLst/>
          </a:prstGeom>
          <a:noFill/>
        </p:spPr>
        <p:txBody>
          <a:bodyPr wrap="square" rtlCol="0">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Thinning</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42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1232"/>
          <a:stretch/>
        </p:blipFill>
        <p:spPr>
          <a:xfrm>
            <a:off x="1793794" y="959941"/>
            <a:ext cx="7168492" cy="5859604"/>
          </a:xfrm>
          <a:prstGeom prst="rect">
            <a:avLst/>
          </a:prstGeom>
        </p:spPr>
      </p:pic>
      <p:sp>
        <p:nvSpPr>
          <p:cNvPr id="2" name="标题 1"/>
          <p:cNvSpPr>
            <a:spLocks noGrp="1"/>
          </p:cNvSpPr>
          <p:nvPr>
            <p:ph type="title"/>
          </p:nvPr>
        </p:nvSpPr>
        <p:spPr>
          <a:xfrm>
            <a:off x="202401" y="199505"/>
            <a:ext cx="5294274"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Parallelized Implementation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67" name="文本框 66"/>
          <p:cNvSpPr txBox="1"/>
          <p:nvPr/>
        </p:nvSpPr>
        <p:spPr>
          <a:xfrm>
            <a:off x="249382" y="889460"/>
            <a:ext cx="1620515" cy="830997"/>
          </a:xfrm>
          <a:prstGeom prst="rect">
            <a:avLst/>
          </a:prstGeom>
          <a:noFill/>
        </p:spPr>
        <p:txBody>
          <a:bodyPr wrap="square" rtlCol="0">
            <a:spAutoFit/>
          </a:bodyPr>
          <a:lstStyle/>
          <a:p>
            <a:r>
              <a:rPr lang="en-US" altLang="zh-CN" sz="2400" b="1" dirty="0" smtClean="0">
                <a:solidFill>
                  <a:srgbClr val="FF0000"/>
                </a:solidFill>
                <a:latin typeface="Times New Roman" panose="02020603050405020304" pitchFamily="18" charset="0"/>
                <a:cs typeface="Times New Roman" panose="02020603050405020304" pitchFamily="18" charset="0"/>
              </a:rPr>
              <a:t>Feature </a:t>
            </a:r>
          </a:p>
          <a:p>
            <a:r>
              <a:rPr lang="en-US" altLang="zh-CN" sz="2400" b="1" dirty="0" smtClean="0">
                <a:solidFill>
                  <a:srgbClr val="FF0000"/>
                </a:solidFill>
                <a:latin typeface="Times New Roman" panose="02020603050405020304" pitchFamily="18" charset="0"/>
                <a:cs typeface="Times New Roman" panose="02020603050405020304" pitchFamily="18" charset="0"/>
              </a:rPr>
              <a:t>Extraction</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矩形 7"/>
          <p:cNvSpPr/>
          <p:nvPr/>
        </p:nvSpPr>
        <p:spPr>
          <a:xfrm>
            <a:off x="7048072" y="980661"/>
            <a:ext cx="1910993" cy="5821791"/>
          </a:xfrm>
          <a:prstGeom prst="rect">
            <a:avLst/>
          </a:prstGeom>
          <a:noFill/>
          <a:ln w="76200">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7837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rmAutofit fontScale="90000"/>
          </a:bodyPr>
          <a:lstStyle/>
          <a:p>
            <a:pPr>
              <a:lnSpc>
                <a:spcPct val="130000"/>
              </a:lnSpc>
              <a:spcBef>
                <a:spcPts val="1800"/>
              </a:spcBef>
            </a:pPr>
            <a:r>
              <a:rPr lang="en-US" altLang="zh-CN" sz="4000" b="1" dirty="0">
                <a:latin typeface="Times New Roman" pitchFamily="18" charset="0"/>
                <a:cs typeface="Times New Roman" pitchFamily="18" charset="0"/>
              </a:rPr>
              <a:t>Outline</a:t>
            </a:r>
          </a:p>
        </p:txBody>
      </p:sp>
      <p:sp>
        <p:nvSpPr>
          <p:cNvPr id="10" name="内容占位符 9"/>
          <p:cNvSpPr>
            <a:spLocks noGrp="1"/>
          </p:cNvSpPr>
          <p:nvPr>
            <p:ph idx="1"/>
          </p:nvPr>
        </p:nvSpPr>
        <p:spPr>
          <a:xfrm>
            <a:off x="249382" y="990600"/>
            <a:ext cx="8670174" cy="518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p>
            <a:pPr marL="360000" indent="-360000">
              <a:lnSpc>
                <a:spcPct val="130000"/>
              </a:lnSpc>
              <a:spcBef>
                <a:spcPts val="1800"/>
              </a:spcBef>
            </a:pPr>
            <a:r>
              <a:rPr lang="en-US" altLang="zh-CN" sz="3600" dirty="0">
                <a:solidFill>
                  <a:schemeClr val="tx1"/>
                </a:solidFill>
                <a:latin typeface="Times New Roman" pitchFamily="18" charset="0"/>
                <a:cs typeface="Times New Roman" pitchFamily="18" charset="0"/>
              </a:rPr>
              <a:t>Introduction</a:t>
            </a: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Algorithms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b="1" dirty="0" smtClean="0">
                <a:solidFill>
                  <a:srgbClr val="FF0000"/>
                </a:solidFill>
                <a:latin typeface="Times New Roman" pitchFamily="18" charset="0"/>
                <a:cs typeface="Times New Roman" pitchFamily="18" charset="0"/>
              </a:rPr>
              <a:t>Results</a:t>
            </a:r>
            <a:endParaRPr lang="en-US" altLang="zh-CN" sz="3600" b="1" dirty="0">
              <a:solidFill>
                <a:srgbClr val="FF0000"/>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Conclusions</a:t>
            </a:r>
            <a:endParaRPr lang="en-US" altLang="zh-CN" sz="3600" dirty="0">
              <a:solidFill>
                <a:schemeClr val="tx1"/>
              </a:solidFill>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Tree>
    <p:extLst>
      <p:ext uri="{BB962C8B-B14F-4D97-AF65-F5344CB8AC3E}">
        <p14:creationId xmlns:p14="http://schemas.microsoft.com/office/powerpoint/2010/main" val="321823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Data Acquisition</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7" name="内容占位符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99930" y="1627915"/>
            <a:ext cx="6892600" cy="5132613"/>
          </a:xfrm>
        </p:spPr>
      </p:pic>
      <p:sp>
        <p:nvSpPr>
          <p:cNvPr id="8" name="内容占位符 9"/>
          <p:cNvSpPr txBox="1">
            <a:spLocks/>
          </p:cNvSpPr>
          <p:nvPr/>
        </p:nvSpPr>
        <p:spPr>
          <a:xfrm>
            <a:off x="249381" y="990601"/>
            <a:ext cx="8645238" cy="8267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360000" indent="-360000">
              <a:lnSpc>
                <a:spcPct val="130000"/>
              </a:lnSpc>
              <a:spcBef>
                <a:spcPts val="1800"/>
              </a:spcBef>
            </a:pPr>
            <a:r>
              <a:rPr lang="en-US" altLang="zh-CN" dirty="0">
                <a:solidFill>
                  <a:schemeClr val="tx1"/>
                </a:solidFill>
                <a:latin typeface="Times New Roman" pitchFamily="18" charset="0"/>
                <a:cs typeface="Times New Roman" pitchFamily="18" charset="0"/>
              </a:rPr>
              <a:t>Synthetic Data</a:t>
            </a:r>
          </a:p>
        </p:txBody>
      </p:sp>
    </p:spTree>
    <p:extLst>
      <p:ext uri="{BB962C8B-B14F-4D97-AF65-F5344CB8AC3E}">
        <p14:creationId xmlns:p14="http://schemas.microsoft.com/office/powerpoint/2010/main" val="167364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Data Acquisition</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9" name="内容占位符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4319" y="1918401"/>
            <a:ext cx="8724086" cy="3518571"/>
          </a:xfrm>
          <a:prstGeom prst="rect">
            <a:avLst/>
          </a:prstGeom>
        </p:spPr>
      </p:pic>
      <p:sp>
        <p:nvSpPr>
          <p:cNvPr id="10" name="内容占位符 9"/>
          <p:cNvSpPr txBox="1">
            <a:spLocks/>
          </p:cNvSpPr>
          <p:nvPr/>
        </p:nvSpPr>
        <p:spPr>
          <a:xfrm>
            <a:off x="274319" y="950666"/>
            <a:ext cx="8645237" cy="705139"/>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360000" indent="-360000">
              <a:lnSpc>
                <a:spcPct val="130000"/>
              </a:lnSpc>
              <a:spcBef>
                <a:spcPts val="1800"/>
              </a:spcBef>
            </a:pPr>
            <a:r>
              <a:rPr lang="en-US" altLang="zh-CN" dirty="0">
                <a:solidFill>
                  <a:schemeClr val="tx1"/>
                </a:solidFill>
                <a:latin typeface="Times New Roman" pitchFamily="18" charset="0"/>
                <a:cs typeface="Times New Roman" pitchFamily="18" charset="0"/>
              </a:rPr>
              <a:t>Real Data Set Table</a:t>
            </a:r>
          </a:p>
        </p:txBody>
      </p:sp>
    </p:spTree>
    <p:extLst>
      <p:ext uri="{BB962C8B-B14F-4D97-AF65-F5344CB8AC3E}">
        <p14:creationId xmlns:p14="http://schemas.microsoft.com/office/powerpoint/2010/main" val="327709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2" name="标题 1"/>
          <p:cNvSpPr>
            <a:spLocks noGrp="1"/>
          </p:cNvSpPr>
          <p:nvPr>
            <p:ph type="title"/>
          </p:nvPr>
        </p:nvSpPr>
        <p:spPr>
          <a:xfrm>
            <a:off x="274319" y="13315"/>
            <a:ext cx="5719157" cy="851431"/>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Reconstructed Synthetic </a:t>
            </a:r>
            <a:r>
              <a:rPr lang="en-US" altLang="zh-CN" sz="3200" b="1" dirty="0">
                <a:latin typeface="Times New Roman" pitchFamily="18" charset="0"/>
                <a:cs typeface="Times New Roman" pitchFamily="18" charset="0"/>
              </a:rPr>
              <a:t>Data</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8" name="内容占位符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9658" y="1873230"/>
            <a:ext cx="8629898" cy="3819136"/>
          </a:xfrm>
        </p:spPr>
      </p:pic>
    </p:spTree>
    <p:extLst>
      <p:ext uri="{BB962C8B-B14F-4D97-AF65-F5344CB8AC3E}">
        <p14:creationId xmlns:p14="http://schemas.microsoft.com/office/powerpoint/2010/main" val="288650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2" name="标题 1"/>
          <p:cNvSpPr>
            <a:spLocks noGrp="1"/>
          </p:cNvSpPr>
          <p:nvPr>
            <p:ph type="title"/>
          </p:nvPr>
        </p:nvSpPr>
        <p:spPr>
          <a:xfrm>
            <a:off x="274319" y="13315"/>
            <a:ext cx="5719157" cy="851431"/>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Reconstructed Synthetic </a:t>
            </a:r>
            <a:r>
              <a:rPr lang="en-US" altLang="zh-CN" sz="3200" b="1" dirty="0">
                <a:latin typeface="Times New Roman" pitchFamily="18" charset="0"/>
                <a:cs typeface="Times New Roman" pitchFamily="18" charset="0"/>
              </a:rPr>
              <a:t>Data</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846" y="1787701"/>
            <a:ext cx="8853412" cy="3159067"/>
          </a:xfrm>
          <a:prstGeom prst="rect">
            <a:avLst/>
          </a:prstGeom>
        </p:spPr>
      </p:pic>
    </p:spTree>
    <p:extLst>
      <p:ext uri="{BB962C8B-B14F-4D97-AF65-F5344CB8AC3E}">
        <p14:creationId xmlns:p14="http://schemas.microsoft.com/office/powerpoint/2010/main" val="17157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
            <a:ext cx="5719157" cy="864746"/>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Timing</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925" y="1306971"/>
            <a:ext cx="8687632" cy="4479359"/>
          </a:xfrm>
          <a:prstGeom prst="rect">
            <a:avLst/>
          </a:prstGeom>
        </p:spPr>
      </p:pic>
    </p:spTree>
    <p:extLst>
      <p:ext uri="{BB962C8B-B14F-4D97-AF65-F5344CB8AC3E}">
        <p14:creationId xmlns:p14="http://schemas.microsoft.com/office/powerpoint/2010/main" val="142030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Related Work</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3" name="内容占位符 2"/>
          <p:cNvSpPr>
            <a:spLocks noGrp="1"/>
          </p:cNvSpPr>
          <p:nvPr>
            <p:ph idx="1"/>
          </p:nvPr>
        </p:nvSpPr>
        <p:spPr>
          <a:xfrm>
            <a:off x="274319" y="950666"/>
            <a:ext cx="8645237" cy="5907334"/>
          </a:xfrm>
        </p:spPr>
        <p:txBody>
          <a:bodyPr>
            <a:normAutofit/>
          </a:bodyPr>
          <a:lstStyle/>
          <a:p>
            <a:pPr>
              <a:lnSpc>
                <a:spcPct val="200000"/>
              </a:lnSpc>
            </a:pPr>
            <a:r>
              <a:rPr lang="en-US" altLang="zh-CN" sz="3200" b="1" dirty="0" smtClean="0">
                <a:latin typeface="Times New Roman" panose="02020603050405020304" pitchFamily="18" charset="0"/>
                <a:cs typeface="Times New Roman" panose="02020603050405020304" pitchFamily="18" charset="0"/>
              </a:rPr>
              <a:t>Vessel Extraction</a:t>
            </a:r>
          </a:p>
          <a:p>
            <a:pPr>
              <a:lnSpc>
                <a:spcPct val="200000"/>
              </a:lnSpc>
            </a:pPr>
            <a:r>
              <a:rPr lang="en-US" altLang="zh-CN" sz="3200" b="1" dirty="0" smtClean="0">
                <a:latin typeface="Times New Roman" panose="02020603050405020304" pitchFamily="18" charset="0"/>
                <a:cs typeface="Times New Roman" panose="02020603050405020304" pitchFamily="18" charset="0"/>
              </a:rPr>
              <a:t>Skeleton Extraction</a:t>
            </a:r>
          </a:p>
          <a:p>
            <a:pPr>
              <a:lnSpc>
                <a:spcPct val="200000"/>
              </a:lnSpc>
            </a:pPr>
            <a:r>
              <a:rPr lang="en-US" altLang="zh-CN" sz="3200" b="1" dirty="0" smtClean="0">
                <a:latin typeface="Times New Roman" panose="02020603050405020304" pitchFamily="18" charset="0"/>
                <a:cs typeface="Times New Roman" panose="02020603050405020304" pitchFamily="18" charset="0"/>
              </a:rPr>
              <a:t>3D Reconstruction</a:t>
            </a:r>
          </a:p>
          <a:p>
            <a:pPr>
              <a:lnSpc>
                <a:spcPct val="200000"/>
              </a:lnSpc>
            </a:pPr>
            <a:r>
              <a:rPr lang="en-US" altLang="zh-CN" sz="3200" b="1" dirty="0" smtClean="0">
                <a:latin typeface="Times New Roman" panose="02020603050405020304" pitchFamily="18" charset="0"/>
                <a:cs typeface="Times New Roman" panose="02020603050405020304" pitchFamily="18" charset="0"/>
              </a:rPr>
              <a:t>Motion Tracking</a:t>
            </a:r>
          </a:p>
        </p:txBody>
      </p:sp>
    </p:spTree>
    <p:extLst>
      <p:ext uri="{BB962C8B-B14F-4D97-AF65-F5344CB8AC3E}">
        <p14:creationId xmlns:p14="http://schemas.microsoft.com/office/powerpoint/2010/main" val="113923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2" name="标题 1"/>
          <p:cNvSpPr>
            <a:spLocks noGrp="1"/>
          </p:cNvSpPr>
          <p:nvPr>
            <p:ph type="title"/>
          </p:nvPr>
        </p:nvSpPr>
        <p:spPr>
          <a:xfrm>
            <a:off x="274319" y="1"/>
            <a:ext cx="5719157" cy="864746"/>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Reconstructed Clinical </a:t>
            </a:r>
            <a:r>
              <a:rPr lang="en-US" altLang="zh-CN" sz="3200" b="1" dirty="0">
                <a:latin typeface="Times New Roman" pitchFamily="18" charset="0"/>
                <a:cs typeface="Times New Roman" pitchFamily="18" charset="0"/>
              </a:rPr>
              <a:t>Data</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3" y="1059470"/>
            <a:ext cx="8670174" cy="3475158"/>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593" y="4596272"/>
            <a:ext cx="8645238" cy="1946177"/>
          </a:xfrm>
          <a:prstGeom prst="rect">
            <a:avLst/>
          </a:prstGeom>
        </p:spPr>
      </p:pic>
    </p:spTree>
    <p:extLst>
      <p:ext uri="{BB962C8B-B14F-4D97-AF65-F5344CB8AC3E}">
        <p14:creationId xmlns:p14="http://schemas.microsoft.com/office/powerpoint/2010/main" val="155490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
            <a:ext cx="5719157" cy="864746"/>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Timing</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82" y="1022585"/>
            <a:ext cx="8670173" cy="5616992"/>
          </a:xfrm>
          <a:prstGeom prst="rect">
            <a:avLst/>
          </a:prstGeom>
        </p:spPr>
      </p:pic>
    </p:spTree>
    <p:extLst>
      <p:ext uri="{BB962C8B-B14F-4D97-AF65-F5344CB8AC3E}">
        <p14:creationId xmlns:p14="http://schemas.microsoft.com/office/powerpoint/2010/main" val="23474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
            <a:ext cx="5719157" cy="864746"/>
          </a:xfrm>
        </p:spPr>
        <p:txBody>
          <a:bodyPr>
            <a:noAutofit/>
          </a:bodyPr>
          <a:lstStyle/>
          <a:p>
            <a:pPr>
              <a:lnSpc>
                <a:spcPct val="80000"/>
              </a:lnSpc>
              <a:spcBef>
                <a:spcPts val="1800"/>
              </a:spcBef>
            </a:pPr>
            <a:r>
              <a:rPr lang="en-US" altLang="zh-CN" sz="3200" b="1" dirty="0" smtClean="0">
                <a:latin typeface="Times New Roman" pitchFamily="18" charset="0"/>
                <a:cs typeface="Times New Roman" pitchFamily="18" charset="0"/>
              </a:rPr>
              <a:t>Reconstructed Clinical </a:t>
            </a:r>
            <a:r>
              <a:rPr lang="en-US" altLang="zh-CN" sz="3200" b="1" dirty="0">
                <a:latin typeface="Times New Roman" pitchFamily="18" charset="0"/>
                <a:cs typeface="Times New Roman" pitchFamily="18" charset="0"/>
              </a:rPr>
              <a:t>Data</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Tree>
    <p:extLst>
      <p:ext uri="{BB962C8B-B14F-4D97-AF65-F5344CB8AC3E}">
        <p14:creationId xmlns:p14="http://schemas.microsoft.com/office/powerpoint/2010/main" val="249594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rmAutofit fontScale="90000"/>
          </a:bodyPr>
          <a:lstStyle/>
          <a:p>
            <a:pPr>
              <a:lnSpc>
                <a:spcPct val="130000"/>
              </a:lnSpc>
              <a:spcBef>
                <a:spcPts val="1800"/>
              </a:spcBef>
            </a:pPr>
            <a:r>
              <a:rPr lang="en-US" altLang="zh-CN" sz="4000" b="1" dirty="0" smtClean="0">
                <a:latin typeface="Times New Roman" pitchFamily="18" charset="0"/>
                <a:cs typeface="Times New Roman" pitchFamily="18" charset="0"/>
              </a:rPr>
              <a:t>Outline</a:t>
            </a:r>
            <a:endParaRPr lang="en-US" altLang="zh-CN" sz="4000" b="1" dirty="0">
              <a:latin typeface="Times New Roman" pitchFamily="18" charset="0"/>
              <a:cs typeface="Times New Roman" pitchFamily="18" charset="0"/>
            </a:endParaRPr>
          </a:p>
        </p:txBody>
      </p:sp>
      <p:sp>
        <p:nvSpPr>
          <p:cNvPr id="10" name="内容占位符 9"/>
          <p:cNvSpPr>
            <a:spLocks noGrp="1"/>
          </p:cNvSpPr>
          <p:nvPr>
            <p:ph idx="1"/>
          </p:nvPr>
        </p:nvSpPr>
        <p:spPr>
          <a:xfrm>
            <a:off x="249382" y="990600"/>
            <a:ext cx="8670174" cy="518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t" anchorCtr="0">
            <a:normAutofit/>
          </a:bodyPr>
          <a:lstStyle/>
          <a:p>
            <a:pPr marL="360000" indent="-360000">
              <a:lnSpc>
                <a:spcPct val="130000"/>
              </a:lnSpc>
              <a:spcBef>
                <a:spcPts val="1800"/>
              </a:spcBef>
            </a:pPr>
            <a:r>
              <a:rPr lang="en-US" altLang="zh-CN" sz="3600" dirty="0">
                <a:solidFill>
                  <a:schemeClr val="tx1"/>
                </a:solidFill>
                <a:latin typeface="Times New Roman" pitchFamily="18" charset="0"/>
                <a:cs typeface="Times New Roman" pitchFamily="18" charset="0"/>
              </a:rPr>
              <a:t>Introduction</a:t>
            </a: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Algorithms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dirty="0" smtClean="0">
                <a:solidFill>
                  <a:schemeClr val="tx1"/>
                </a:solidFill>
                <a:latin typeface="Times New Roman" pitchFamily="18" charset="0"/>
                <a:cs typeface="Times New Roman" pitchFamily="18" charset="0"/>
              </a:rPr>
              <a:t>Results</a:t>
            </a:r>
            <a:endParaRPr lang="en-US" altLang="zh-CN" sz="3600" dirty="0">
              <a:solidFill>
                <a:schemeClr val="tx1"/>
              </a:solidFill>
              <a:latin typeface="Times New Roman" pitchFamily="18" charset="0"/>
              <a:cs typeface="Times New Roman" pitchFamily="18" charset="0"/>
            </a:endParaRPr>
          </a:p>
          <a:p>
            <a:pPr marL="360000" indent="-360000">
              <a:lnSpc>
                <a:spcPct val="130000"/>
              </a:lnSpc>
              <a:spcBef>
                <a:spcPts val="1800"/>
              </a:spcBef>
            </a:pPr>
            <a:r>
              <a:rPr lang="en-US" altLang="zh-CN" sz="3600" b="1" dirty="0" smtClean="0">
                <a:solidFill>
                  <a:srgbClr val="FF0000"/>
                </a:solidFill>
                <a:latin typeface="Times New Roman" pitchFamily="18" charset="0"/>
                <a:cs typeface="Times New Roman" pitchFamily="18" charset="0"/>
              </a:rPr>
              <a:t>Conclusions</a:t>
            </a:r>
            <a:endParaRPr lang="en-US" altLang="zh-CN" sz="3600" b="1" dirty="0">
              <a:solidFill>
                <a:srgbClr val="FF0000"/>
              </a:solidFill>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Tree>
    <p:extLst>
      <p:ext uri="{BB962C8B-B14F-4D97-AF65-F5344CB8AC3E}">
        <p14:creationId xmlns:p14="http://schemas.microsoft.com/office/powerpoint/2010/main" val="5442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smtClean="0">
                <a:latin typeface="Times New Roman" pitchFamily="18" charset="0"/>
                <a:cs typeface="Times New Roman" pitchFamily="18" charset="0"/>
              </a:rPr>
              <a:t>Conclusion</a:t>
            </a:r>
            <a:endParaRPr lang="en-US" altLang="zh-CN" sz="3200" b="1" dirty="0">
              <a:latin typeface="Times New Roman" pitchFamily="18" charset="0"/>
              <a:cs typeface="Times New Roman" pitchFamily="18" charset="0"/>
            </a:endParaRP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8" name="矩形 7"/>
          <p:cNvSpPr/>
          <p:nvPr/>
        </p:nvSpPr>
        <p:spPr>
          <a:xfrm>
            <a:off x="249382" y="889460"/>
            <a:ext cx="8670174" cy="5111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342900" indent="-342900">
              <a:lnSpc>
                <a:spcPct val="120000"/>
              </a:lnSpc>
              <a:spcBef>
                <a:spcPct val="20000"/>
              </a:spcBef>
              <a:buFont typeface="Arial" pitchFamily="34" charset="0"/>
              <a:buChar char="•"/>
            </a:pPr>
            <a:r>
              <a:rPr lang="en-US" altLang="zh-CN" sz="2400" dirty="0" smtClean="0">
                <a:solidFill>
                  <a:schemeClr val="tx1"/>
                </a:solidFill>
                <a:latin typeface="Times New Roman" pitchFamily="18" charset="0"/>
                <a:cs typeface="Times New Roman" pitchFamily="18" charset="0"/>
              </a:rPr>
              <a:t>We have developed a new 4D dynamic vessel reconstruction system from X-ray angiograms.</a:t>
            </a:r>
            <a:endParaRPr lang="en-US" altLang="zh-CN" sz="2400" dirty="0">
              <a:solidFill>
                <a:schemeClr val="tx1"/>
              </a:solidFill>
              <a:latin typeface="Times New Roman" pitchFamily="18" charset="0"/>
              <a:cs typeface="Times New Roman" pitchFamily="18" charset="0"/>
            </a:endParaRPr>
          </a:p>
          <a:p>
            <a:pPr marL="342900" indent="-342900">
              <a:lnSpc>
                <a:spcPct val="120000"/>
              </a:lnSpc>
              <a:spcBef>
                <a:spcPct val="20000"/>
              </a:spcBef>
              <a:buFont typeface="Arial" pitchFamily="34" charset="0"/>
              <a:buChar char="•"/>
            </a:pPr>
            <a:r>
              <a:rPr lang="en-US" altLang="zh-CN" sz="2400" dirty="0" smtClean="0">
                <a:solidFill>
                  <a:schemeClr val="tx1"/>
                </a:solidFill>
                <a:latin typeface="Times New Roman" pitchFamily="18" charset="0"/>
                <a:cs typeface="Times New Roman" pitchFamily="18" charset="0"/>
              </a:rPr>
              <a:t>We have gained great efficiency in vessel extraction and thinning with the help of CUDA technology. </a:t>
            </a:r>
          </a:p>
          <a:p>
            <a:pPr marL="342900" indent="-342900">
              <a:lnSpc>
                <a:spcPct val="120000"/>
              </a:lnSpc>
              <a:spcBef>
                <a:spcPct val="20000"/>
              </a:spcBef>
              <a:buFont typeface="Arial" pitchFamily="34" charset="0"/>
              <a:buChar char="•"/>
            </a:pPr>
            <a:r>
              <a:rPr lang="en-US" altLang="zh-CN" sz="2400" dirty="0" smtClean="0">
                <a:solidFill>
                  <a:schemeClr val="tx1"/>
                </a:solidFill>
                <a:latin typeface="Times New Roman" pitchFamily="18" charset="0"/>
                <a:cs typeface="Times New Roman" pitchFamily="18" charset="0"/>
              </a:rPr>
              <a:t>We have presented an algorithm to formulate the dynamic reconstruction problem as an optimization problem and solved by belief propagation without explicit registration.</a:t>
            </a:r>
          </a:p>
          <a:p>
            <a:pPr marL="342900" indent="-342900">
              <a:lnSpc>
                <a:spcPct val="120000"/>
              </a:lnSpc>
              <a:spcBef>
                <a:spcPct val="20000"/>
              </a:spcBef>
              <a:buFont typeface="Arial" pitchFamily="34" charset="0"/>
              <a:buChar char="•"/>
            </a:pPr>
            <a:r>
              <a:rPr lang="en-US" altLang="zh-CN" sz="2400" dirty="0" smtClean="0">
                <a:solidFill>
                  <a:schemeClr val="tx1"/>
                </a:solidFill>
                <a:latin typeface="Times New Roman" pitchFamily="18" charset="0"/>
                <a:cs typeface="Times New Roman" pitchFamily="18" charset="0"/>
              </a:rPr>
              <a:t>Experimental results have shown our method is robust for the global optimization nature and fast with the help of CUDA.  </a:t>
            </a:r>
            <a:endParaRPr lang="en-US" altLang="zh-CN"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6030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 y="1978429"/>
            <a:ext cx="9143999" cy="1221357"/>
          </a:xfrm>
        </p:spPr>
        <p:txBody>
          <a:bodyPr>
            <a:noAutofit/>
          </a:bodyPr>
          <a:lstStyle/>
          <a:p>
            <a:r>
              <a:rPr lang="en-US" altLang="zh-CN" sz="2800" b="1" dirty="0">
                <a:latin typeface="Times New Roman" panose="02020603050405020304" pitchFamily="18" charset="0"/>
                <a:cs typeface="Times New Roman" panose="02020603050405020304" pitchFamily="18" charset="0"/>
              </a:rPr>
              <a:t>Parallelized 4D </a:t>
            </a:r>
            <a:r>
              <a:rPr lang="en-US" altLang="zh-CN" sz="2800" b="1" dirty="0" smtClean="0">
                <a:latin typeface="Times New Roman" panose="02020603050405020304" pitchFamily="18" charset="0"/>
                <a:cs typeface="Times New Roman" panose="02020603050405020304" pitchFamily="18" charset="0"/>
              </a:rPr>
              <a:t>Structure</a:t>
            </a:r>
            <a:r>
              <a:rPr lang="en-US" altLang="zh-CN" sz="2800" b="1" dirty="0">
                <a:latin typeface="Times New Roman" panose="02020603050405020304" pitchFamily="18" charset="0"/>
                <a:cs typeface="Times New Roman" panose="02020603050405020304" pitchFamily="18" charset="0"/>
              </a:rPr>
              <a:t>, Shape, and </a:t>
            </a:r>
            <a:r>
              <a:rPr lang="en-US" altLang="zh-CN" sz="2800" b="1" dirty="0" smtClean="0">
                <a:latin typeface="Times New Roman" panose="02020603050405020304" pitchFamily="18" charset="0"/>
                <a:cs typeface="Times New Roman" panose="02020603050405020304" pitchFamily="18" charset="0"/>
              </a:rPr>
              <a:t>Motion Reconstruction </a:t>
            </a:r>
            <a:r>
              <a:rPr lang="en-US" altLang="zh-CN" sz="2800" b="1" dirty="0">
                <a:latin typeface="Times New Roman" panose="02020603050405020304" pitchFamily="18" charset="0"/>
                <a:cs typeface="Times New Roman" panose="02020603050405020304" pitchFamily="18" charset="0"/>
              </a:rPr>
              <a:t>of Vessels </a:t>
            </a:r>
            <a:r>
              <a:rPr lang="en-US" altLang="zh-CN" sz="2800" b="1" dirty="0" smtClean="0">
                <a:latin typeface="Times New Roman" panose="02020603050405020304" pitchFamily="18" charset="0"/>
                <a:cs typeface="Times New Roman" panose="02020603050405020304" pitchFamily="18" charset="0"/>
              </a:rPr>
              <a:t/>
            </a:r>
            <a:br>
              <a:rPr lang="en-US" altLang="zh-CN" sz="2800" b="1" dirty="0" smtClean="0">
                <a:latin typeface="Times New Roman" panose="02020603050405020304" pitchFamily="18" charset="0"/>
                <a:cs typeface="Times New Roman" panose="02020603050405020304" pitchFamily="18" charset="0"/>
              </a:rPr>
            </a:br>
            <a:r>
              <a:rPr lang="en-US" altLang="zh-CN" sz="2800" b="1" dirty="0" smtClean="0">
                <a:latin typeface="Times New Roman" panose="02020603050405020304" pitchFamily="18" charset="0"/>
                <a:cs typeface="Times New Roman" panose="02020603050405020304" pitchFamily="18" charset="0"/>
              </a:rPr>
              <a:t>from </a:t>
            </a:r>
            <a:r>
              <a:rPr lang="en-US" altLang="zh-CN" sz="2800" b="1" dirty="0" err="1">
                <a:latin typeface="Times New Roman" panose="02020603050405020304" pitchFamily="18" charset="0"/>
                <a:cs typeface="Times New Roman" panose="02020603050405020304" pitchFamily="18" charset="0"/>
              </a:rPr>
              <a:t>Multiview</a:t>
            </a:r>
            <a:r>
              <a:rPr lang="en-US" altLang="zh-CN" sz="2800" b="1" dirty="0">
                <a:latin typeface="Times New Roman" panose="02020603050405020304" pitchFamily="18" charset="0"/>
                <a:cs typeface="Times New Roman" panose="02020603050405020304" pitchFamily="18" charset="0"/>
              </a:rPr>
              <a:t> X-Ray Angiograms</a:t>
            </a:r>
            <a:endParaRPr lang="zh-CN" altLang="en-US" sz="2800" b="1" dirty="0">
              <a:latin typeface="Times New Roman" panose="02020603050405020304" pitchFamily="18" charset="0"/>
              <a:cs typeface="Times New Roman" panose="02020603050405020304" pitchFamily="18" charset="0"/>
            </a:endParaRPr>
          </a:p>
        </p:txBody>
      </p:sp>
      <p:grpSp>
        <p:nvGrpSpPr>
          <p:cNvPr id="5" name="组合 4"/>
          <p:cNvGrpSpPr/>
          <p:nvPr/>
        </p:nvGrpSpPr>
        <p:grpSpPr>
          <a:xfrm>
            <a:off x="271849" y="6064395"/>
            <a:ext cx="8587845" cy="714101"/>
            <a:chOff x="113103" y="5924959"/>
            <a:chExt cx="12078897" cy="92845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3" y="5924959"/>
              <a:ext cx="4954246" cy="928449"/>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349" y="5934142"/>
              <a:ext cx="7124651" cy="919267"/>
            </a:xfrm>
            <a:prstGeom prst="rect">
              <a:avLst/>
            </a:prstGeom>
          </p:spPr>
        </p:pic>
      </p:grpSp>
      <p:sp>
        <p:nvSpPr>
          <p:cNvPr id="16" name="矩形 15"/>
          <p:cNvSpPr/>
          <p:nvPr/>
        </p:nvSpPr>
        <p:spPr>
          <a:xfrm>
            <a:off x="1927686" y="3305120"/>
            <a:ext cx="5288627" cy="1323439"/>
          </a:xfrm>
          <a:prstGeom prst="rect">
            <a:avLst/>
          </a:prstGeom>
          <a:noFill/>
        </p:spPr>
        <p:txBody>
          <a:bodyPr wrap="none" lIns="91440" tIns="45720" rIns="91440" bIns="45720">
            <a:spAutoFit/>
          </a:bodyPr>
          <a:lstStyle/>
          <a:p>
            <a:pPr algn="ctr"/>
            <a:r>
              <a:rPr lang="en-US" altLang="zh-CN" sz="8000" b="1" cap="none" spc="0" dirty="0" smtClean="0">
                <a:ln w="9525">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a:t>
            </a:r>
            <a:endParaRPr lang="zh-CN" altLang="en-US" sz="8000" b="1" cap="none" spc="0" dirty="0">
              <a:ln w="9525">
                <a:solidFill>
                  <a:schemeClr val="bg1"/>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1847653" y="4744540"/>
            <a:ext cx="5024682" cy="1068604"/>
            <a:chOff x="1847653" y="4744540"/>
            <a:chExt cx="5024682" cy="1068604"/>
          </a:xfrm>
        </p:grpSpPr>
        <p:pic>
          <p:nvPicPr>
            <p:cNvPr id="12" name="图片 15" descr="SBLogo.gif"/>
            <p:cNvPicPr>
              <a:picLocks noChangeAspect="1"/>
            </p:cNvPicPr>
            <p:nvPr/>
          </p:nvPicPr>
          <p:blipFill>
            <a:blip r:embed="rId5" cstate="print"/>
            <a:srcRect/>
            <a:stretch>
              <a:fillRect/>
            </a:stretch>
          </p:blipFill>
          <p:spPr bwMode="auto">
            <a:xfrm>
              <a:off x="5108436" y="4744540"/>
              <a:ext cx="1763899" cy="1068604"/>
            </a:xfrm>
            <a:prstGeom prst="rect">
              <a:avLst/>
            </a:prstGeom>
            <a:noFill/>
            <a:ln w="9525">
              <a:noFill/>
              <a:miter lim="800000"/>
              <a:headEnd/>
              <a:tailEnd/>
            </a:ln>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7653" y="4745095"/>
              <a:ext cx="2686639" cy="1068049"/>
            </a:xfrm>
            <a:prstGeom prst="rect">
              <a:avLst/>
            </a:prstGeom>
          </p:spPr>
        </p:pic>
      </p:grpSp>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22479"/>
            <a:ext cx="9144000" cy="1198880"/>
          </a:xfrm>
          <a:prstGeom prst="rect">
            <a:avLst/>
          </a:prstGeom>
        </p:spPr>
      </p:pic>
    </p:spTree>
    <p:extLst>
      <p:ext uri="{BB962C8B-B14F-4D97-AF65-F5344CB8AC3E}">
        <p14:creationId xmlns:p14="http://schemas.microsoft.com/office/powerpoint/2010/main" val="304308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71849" y="6064395"/>
            <a:ext cx="8587845" cy="714101"/>
            <a:chOff x="113103" y="5924959"/>
            <a:chExt cx="12078897" cy="92845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3" y="5924959"/>
              <a:ext cx="4954246" cy="928449"/>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7349" y="5934142"/>
              <a:ext cx="7124651" cy="919267"/>
            </a:xfrm>
            <a:prstGeom prst="rect">
              <a:avLst/>
            </a:prstGeom>
          </p:spPr>
        </p:pic>
      </p:gr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22479"/>
            <a:ext cx="9144000" cy="1198880"/>
          </a:xfrm>
          <a:prstGeom prst="rect">
            <a:avLst/>
          </a:prstGeom>
        </p:spPr>
      </p:pic>
      <p:sp>
        <p:nvSpPr>
          <p:cNvPr id="3" name="标题 2"/>
          <p:cNvSpPr>
            <a:spLocks noGrp="1"/>
          </p:cNvSpPr>
          <p:nvPr>
            <p:ph type="ctrTitle"/>
          </p:nvPr>
        </p:nvSpPr>
        <p:spPr>
          <a:xfrm>
            <a:off x="0" y="1697648"/>
            <a:ext cx="9144000" cy="742049"/>
          </a:xfrm>
        </p:spPr>
        <p:txBody>
          <a:bodyPr>
            <a:normAutofit fontScale="90000"/>
          </a:bodyPr>
          <a:lstStyle/>
          <a:p>
            <a:r>
              <a:rPr lang="en-US" altLang="zh-CN" dirty="0" smtClean="0">
                <a:latin typeface="Times New Roman" panose="02020603050405020304" pitchFamily="18" charset="0"/>
                <a:cs typeface="Times New Roman" panose="02020603050405020304" pitchFamily="18" charset="0"/>
              </a:rPr>
              <a:t>Any questions?</a:t>
            </a:r>
            <a:endParaRPr lang="zh-CN" altLang="en-US"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0" y="2453824"/>
            <a:ext cx="9068586" cy="2123658"/>
          </a:xfrm>
          <a:prstGeom prst="rect">
            <a:avLst/>
          </a:prstGeom>
          <a:noFill/>
        </p:spPr>
        <p:txBody>
          <a:bodyPr wrap="square" rtlCol="0">
            <a:spAutoFit/>
          </a:bodyPr>
          <a:lstStyle/>
          <a:p>
            <a:r>
              <a:rPr lang="en-US" altLang="zh-CN" sz="2200" dirty="0">
                <a:latin typeface="Times New Roman" panose="02020603050405020304" pitchFamily="18" charset="0"/>
                <a:cs typeface="Times New Roman" panose="02020603050405020304" pitchFamily="18" charset="0"/>
              </a:rPr>
              <a:t>This work is supported </a:t>
            </a:r>
            <a:r>
              <a:rPr lang="en-US" altLang="zh-CN" sz="2200" dirty="0" smtClean="0">
                <a:latin typeface="Times New Roman" panose="02020603050405020304" pitchFamily="18" charset="0"/>
                <a:cs typeface="Times New Roman" panose="02020603050405020304" pitchFamily="18" charset="0"/>
              </a:rPr>
              <a:t>in part </a:t>
            </a:r>
            <a:r>
              <a:rPr lang="en-US" altLang="zh-CN" sz="2200" dirty="0">
                <a:latin typeface="Times New Roman" panose="02020603050405020304" pitchFamily="18" charset="0"/>
                <a:cs typeface="Times New Roman" panose="02020603050405020304" pitchFamily="18" charset="0"/>
              </a:rPr>
              <a:t>by National Natural Science Foundation of </a:t>
            </a:r>
            <a:r>
              <a:rPr lang="en-US" altLang="zh-CN" sz="2200" dirty="0" smtClean="0">
                <a:latin typeface="Times New Roman" panose="02020603050405020304" pitchFamily="18" charset="0"/>
                <a:cs typeface="Times New Roman" panose="02020603050405020304" pitchFamily="18" charset="0"/>
              </a:rPr>
              <a:t>China (</a:t>
            </a:r>
            <a:r>
              <a:rPr lang="en-US" altLang="zh-CN" sz="2200" dirty="0">
                <a:latin typeface="Times New Roman" panose="02020603050405020304" pitchFamily="18" charset="0"/>
                <a:cs typeface="Times New Roman" panose="02020603050405020304" pitchFamily="18" charset="0"/>
              </a:rPr>
              <a:t>Grant No. 61190120, 61190121, 61190125, </a:t>
            </a:r>
            <a:r>
              <a:rPr lang="en-US" altLang="zh-CN" sz="2200" dirty="0" smtClean="0">
                <a:latin typeface="Times New Roman" panose="02020603050405020304" pitchFamily="18" charset="0"/>
                <a:cs typeface="Times New Roman" panose="02020603050405020304" pitchFamily="18" charset="0"/>
              </a:rPr>
              <a:t>61300068, 61300067</a:t>
            </a:r>
            <a:r>
              <a:rPr lang="en-US" altLang="zh-CN" sz="2200" dirty="0">
                <a:latin typeface="Times New Roman" panose="02020603050405020304" pitchFamily="18" charset="0"/>
                <a:cs typeface="Times New Roman" panose="02020603050405020304" pitchFamily="18" charset="0"/>
              </a:rPr>
              <a:t>), National Science Foundation of USA (</a:t>
            </a:r>
            <a:r>
              <a:rPr lang="en-US" altLang="zh-CN" sz="2200" dirty="0" smtClean="0">
                <a:latin typeface="Times New Roman" panose="02020603050405020304" pitchFamily="18" charset="0"/>
                <a:cs typeface="Times New Roman" panose="02020603050405020304" pitchFamily="18" charset="0"/>
              </a:rPr>
              <a:t>Grant No</a:t>
            </a:r>
            <a:r>
              <a:rPr lang="en-US" altLang="zh-CN" sz="2200" dirty="0">
                <a:latin typeface="Times New Roman" panose="02020603050405020304" pitchFamily="18" charset="0"/>
                <a:cs typeface="Times New Roman" panose="02020603050405020304" pitchFamily="18" charset="0"/>
              </a:rPr>
              <a:t>. IIS-0949467, IIS-1047715, and IIS-1049448), the </a:t>
            </a:r>
            <a:r>
              <a:rPr lang="en-US" altLang="zh-CN" sz="2200" dirty="0" smtClean="0">
                <a:latin typeface="Times New Roman" panose="02020603050405020304" pitchFamily="18" charset="0"/>
                <a:cs typeface="Times New Roman" panose="02020603050405020304" pitchFamily="18" charset="0"/>
              </a:rPr>
              <a:t>National High Technology </a:t>
            </a:r>
            <a:r>
              <a:rPr lang="en-US" altLang="zh-CN" sz="2200" dirty="0">
                <a:latin typeface="Times New Roman" panose="02020603050405020304" pitchFamily="18" charset="0"/>
                <a:cs typeface="Times New Roman" panose="02020603050405020304" pitchFamily="18" charset="0"/>
              </a:rPr>
              <a:t>Research and Development </a:t>
            </a:r>
            <a:r>
              <a:rPr lang="en-US" altLang="zh-CN" sz="2200" dirty="0" smtClean="0">
                <a:latin typeface="Times New Roman" panose="02020603050405020304" pitchFamily="18" charset="0"/>
                <a:cs typeface="Times New Roman" panose="02020603050405020304" pitchFamily="18" charset="0"/>
              </a:rPr>
              <a:t>Program(863 </a:t>
            </a:r>
            <a:r>
              <a:rPr lang="en-US" altLang="zh-CN" sz="2200" dirty="0">
                <a:latin typeface="Times New Roman" panose="02020603050405020304" pitchFamily="18" charset="0"/>
                <a:cs typeface="Times New Roman" panose="02020603050405020304" pitchFamily="18" charset="0"/>
              </a:rPr>
              <a:t>Program) </a:t>
            </a:r>
            <a:r>
              <a:rPr lang="en-US" altLang="zh-CN" sz="2200" dirty="0" smtClean="0">
                <a:latin typeface="Times New Roman" panose="02020603050405020304" pitchFamily="18" charset="0"/>
                <a:cs typeface="Times New Roman" panose="02020603050405020304" pitchFamily="18" charset="0"/>
              </a:rPr>
              <a:t>of China </a:t>
            </a:r>
            <a:r>
              <a:rPr lang="en-US" altLang="zh-CN" sz="2200" dirty="0">
                <a:latin typeface="Times New Roman" panose="02020603050405020304" pitchFamily="18" charset="0"/>
                <a:cs typeface="Times New Roman" panose="02020603050405020304" pitchFamily="18" charset="0"/>
              </a:rPr>
              <a:t>(Grant No. 012AA011503</a:t>
            </a:r>
            <a:r>
              <a:rPr lang="en-US" altLang="zh-CN" sz="2200" dirty="0" smtClean="0">
                <a:latin typeface="Times New Roman" panose="02020603050405020304" pitchFamily="18" charset="0"/>
                <a:cs typeface="Times New Roman" panose="02020603050405020304" pitchFamily="18" charset="0"/>
              </a:rPr>
              <a:t>), Postdoctoral </a:t>
            </a:r>
            <a:r>
              <a:rPr lang="en-US" altLang="zh-CN" sz="2200" dirty="0">
                <a:latin typeface="Times New Roman" panose="02020603050405020304" pitchFamily="18" charset="0"/>
                <a:cs typeface="Times New Roman" panose="02020603050405020304" pitchFamily="18" charset="0"/>
              </a:rPr>
              <a:t>Science Foundation </a:t>
            </a:r>
            <a:r>
              <a:rPr lang="en-US" altLang="zh-CN" sz="2200" dirty="0" smtClean="0">
                <a:latin typeface="Times New Roman" panose="02020603050405020304" pitchFamily="18" charset="0"/>
                <a:cs typeface="Times New Roman" panose="02020603050405020304" pitchFamily="18" charset="0"/>
              </a:rPr>
              <a:t>of China </a:t>
            </a:r>
            <a:r>
              <a:rPr lang="en-US" altLang="zh-CN" sz="2200" dirty="0">
                <a:latin typeface="Times New Roman" panose="02020603050405020304" pitchFamily="18" charset="0"/>
                <a:cs typeface="Times New Roman" panose="02020603050405020304" pitchFamily="18" charset="0"/>
              </a:rPr>
              <a:t>(Grant </a:t>
            </a:r>
            <a:r>
              <a:rPr lang="en-US" altLang="zh-CN" sz="2200" dirty="0" smtClean="0">
                <a:latin typeface="Times New Roman" panose="02020603050405020304" pitchFamily="18" charset="0"/>
                <a:cs typeface="Times New Roman" panose="02020603050405020304" pitchFamily="18" charset="0"/>
              </a:rPr>
              <a:t>No. 2013M530512</a:t>
            </a:r>
            <a:r>
              <a:rPr lang="en-US" altLang="zh-CN" sz="2200" dirty="0">
                <a:latin typeface="Times New Roman" panose="02020603050405020304" pitchFamily="18" charset="0"/>
                <a:cs typeface="Times New Roman" panose="02020603050405020304" pitchFamily="18" charset="0"/>
              </a:rPr>
              <a:t>).</a:t>
            </a:r>
            <a:endParaRPr lang="zh-CN" altLang="en-US" sz="2200" dirty="0">
              <a:latin typeface="Times New Roman" panose="02020603050405020304" pitchFamily="18" charset="0"/>
              <a:cs typeface="Times New Roman" panose="02020603050405020304" pitchFamily="18" charset="0"/>
            </a:endParaRPr>
          </a:p>
        </p:txBody>
      </p:sp>
      <p:grpSp>
        <p:nvGrpSpPr>
          <p:cNvPr id="6" name="组合 5"/>
          <p:cNvGrpSpPr/>
          <p:nvPr/>
        </p:nvGrpSpPr>
        <p:grpSpPr>
          <a:xfrm>
            <a:off x="1847653" y="4744540"/>
            <a:ext cx="5024682" cy="1068604"/>
            <a:chOff x="1847653" y="4744540"/>
            <a:chExt cx="5024682" cy="1068604"/>
          </a:xfrm>
        </p:grpSpPr>
        <p:pic>
          <p:nvPicPr>
            <p:cNvPr id="13" name="图片 15" descr="SBLogo.gif"/>
            <p:cNvPicPr>
              <a:picLocks noChangeAspect="1"/>
            </p:cNvPicPr>
            <p:nvPr/>
          </p:nvPicPr>
          <p:blipFill>
            <a:blip r:embed="rId6" cstate="print"/>
            <a:srcRect/>
            <a:stretch>
              <a:fillRect/>
            </a:stretch>
          </p:blipFill>
          <p:spPr bwMode="auto">
            <a:xfrm>
              <a:off x="5108436" y="4744540"/>
              <a:ext cx="1763899" cy="1068604"/>
            </a:xfrm>
            <a:prstGeom prst="rect">
              <a:avLst/>
            </a:prstGeom>
            <a:noFill/>
            <a:ln w="9525">
              <a:noFill/>
              <a:miter lim="800000"/>
              <a:headEnd/>
              <a:tailEnd/>
            </a:ln>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653" y="4745095"/>
              <a:ext cx="2686639" cy="1068049"/>
            </a:xfrm>
            <a:prstGeom prst="rect">
              <a:avLst/>
            </a:prstGeom>
          </p:spPr>
        </p:pic>
      </p:grpSp>
    </p:spTree>
    <p:extLst>
      <p:ext uri="{BB962C8B-B14F-4D97-AF65-F5344CB8AC3E}">
        <p14:creationId xmlns:p14="http://schemas.microsoft.com/office/powerpoint/2010/main" val="336391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Related Work</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3" name="内容占位符 2"/>
          <p:cNvSpPr>
            <a:spLocks noGrp="1"/>
          </p:cNvSpPr>
          <p:nvPr>
            <p:ph idx="1"/>
          </p:nvPr>
        </p:nvSpPr>
        <p:spPr>
          <a:xfrm>
            <a:off x="274319" y="950666"/>
            <a:ext cx="8645237" cy="5907334"/>
          </a:xfrm>
        </p:spPr>
        <p:txBody>
          <a:bodyPr>
            <a:normAutofit/>
          </a:bodyPr>
          <a:lstStyle/>
          <a:p>
            <a:pPr>
              <a:lnSpc>
                <a:spcPct val="100000"/>
              </a:lnSpc>
            </a:pPr>
            <a:r>
              <a:rPr lang="en-US" altLang="zh-CN" b="1" dirty="0" smtClean="0">
                <a:solidFill>
                  <a:srgbClr val="FF0000"/>
                </a:solidFill>
                <a:latin typeface="Times New Roman" panose="02020603050405020304" pitchFamily="18" charset="0"/>
                <a:cs typeface="Times New Roman" panose="02020603050405020304" pitchFamily="18" charset="0"/>
              </a:rPr>
              <a:t>Vessel Extraction</a:t>
            </a:r>
          </a:p>
          <a:p>
            <a:pPr lvl="1">
              <a:lnSpc>
                <a:spcPct val="150000"/>
              </a:lnSpc>
            </a:pPr>
            <a:r>
              <a:rPr lang="en-US" altLang="zh-CN" sz="2000" dirty="0">
                <a:latin typeface="Times New Roman" panose="02020603050405020304" pitchFamily="18" charset="0"/>
                <a:cs typeface="Times New Roman" panose="02020603050405020304" pitchFamily="18" charset="0"/>
              </a:rPr>
              <a:t>[Hoover et al. </a:t>
            </a:r>
            <a:r>
              <a:rPr lang="en-US" altLang="zh-CN" sz="2000" dirty="0" smtClean="0">
                <a:latin typeface="Times New Roman" panose="02020603050405020304" pitchFamily="18" charset="0"/>
                <a:cs typeface="Times New Roman" panose="02020603050405020304" pitchFamily="18" charset="0"/>
              </a:rPr>
              <a:t>TMI(2000</a:t>
            </a:r>
            <a:r>
              <a:rPr lang="en-US" altLang="zh-CN" sz="2000" dirty="0">
                <a:latin typeface="Times New Roman" panose="02020603050405020304" pitchFamily="18" charset="0"/>
                <a:cs typeface="Times New Roman" panose="02020603050405020304" pitchFamily="18" charset="0"/>
              </a:rPr>
              <a:t>)]</a:t>
            </a:r>
          </a:p>
          <a:p>
            <a:pPr lvl="1">
              <a:lnSpc>
                <a:spcPct val="150000"/>
              </a:lnSpc>
            </a:pPr>
            <a:r>
              <a:rPr lang="en-US" altLang="zh-CN" sz="2000" dirty="0">
                <a:latin typeface="Times New Roman" panose="02020603050405020304" pitchFamily="18" charset="0"/>
                <a:cs typeface="Times New Roman" panose="02020603050405020304" pitchFamily="18" charset="0"/>
              </a:rPr>
              <a:t>[Li et al. Expert Systems with Applications (2012)]</a:t>
            </a:r>
          </a:p>
          <a:p>
            <a:pPr lvl="1">
              <a:lnSpc>
                <a:spcPct val="150000"/>
              </a:lnSpc>
            </a:pPr>
            <a:r>
              <a:rPr lang="en-US" altLang="zh-CN" sz="2000" dirty="0">
                <a:latin typeface="Times New Roman" panose="02020603050405020304" pitchFamily="18" charset="0"/>
                <a:cs typeface="Times New Roman" panose="02020603050405020304" pitchFamily="18" charset="0"/>
              </a:rPr>
              <a:t>[</a:t>
            </a:r>
            <a:r>
              <a:rPr lang="en-US" altLang="zh-CN" sz="2000" dirty="0" err="1">
                <a:latin typeface="Times New Roman" panose="02020603050405020304" pitchFamily="18" charset="0"/>
                <a:cs typeface="Times New Roman" panose="02020603050405020304" pitchFamily="18" charset="0"/>
              </a:rPr>
              <a:t>Frangi</a:t>
            </a:r>
            <a:r>
              <a:rPr lang="en-US" altLang="zh-CN" sz="2000" dirty="0">
                <a:latin typeface="Times New Roman" panose="02020603050405020304" pitchFamily="18" charset="0"/>
                <a:cs typeface="Times New Roman" panose="02020603050405020304" pitchFamily="18" charset="0"/>
              </a:rPr>
              <a:t> et al. MICCAI’98]</a:t>
            </a:r>
          </a:p>
          <a:p>
            <a:pPr lvl="1">
              <a:lnSpc>
                <a:spcPct val="150000"/>
              </a:lnSpc>
            </a:pPr>
            <a:r>
              <a:rPr lang="en-US" altLang="zh-CN" sz="2000" dirty="0">
                <a:latin typeface="Times New Roman" panose="02020603050405020304" pitchFamily="18" charset="0"/>
                <a:cs typeface="Times New Roman" panose="02020603050405020304" pitchFamily="18" charset="0"/>
              </a:rPr>
              <a:t>[</a:t>
            </a:r>
            <a:r>
              <a:rPr lang="en-US" altLang="zh-CN" sz="2000" dirty="0" err="1">
                <a:latin typeface="Times New Roman" panose="02020603050405020304" pitchFamily="18" charset="0"/>
                <a:cs typeface="Times New Roman" panose="02020603050405020304" pitchFamily="18" charset="0"/>
              </a:rPr>
              <a:t>Condurache</a:t>
            </a:r>
            <a:r>
              <a:rPr lang="en-US" altLang="zh-CN" sz="2000" dirty="0">
                <a:latin typeface="Times New Roman" panose="02020603050405020304" pitchFamily="18" charset="0"/>
                <a:cs typeface="Times New Roman" panose="02020603050405020304" pitchFamily="18" charset="0"/>
              </a:rPr>
              <a:t> et al. IAPR (2005)]</a:t>
            </a:r>
          </a:p>
          <a:p>
            <a:pPr lvl="1">
              <a:lnSpc>
                <a:spcPct val="150000"/>
              </a:lnSpc>
            </a:pPr>
            <a:r>
              <a:rPr lang="en-US" altLang="zh-CN" sz="2000" dirty="0">
                <a:latin typeface="Times New Roman" panose="02020603050405020304" pitchFamily="18" charset="0"/>
                <a:cs typeface="Times New Roman" panose="02020603050405020304" pitchFamily="18" charset="0"/>
              </a:rPr>
              <a:t>[Zhang et al. Computers in Biology and Medicine (2010</a:t>
            </a:r>
            <a:r>
              <a:rPr lang="en-US" altLang="zh-CN" sz="2000" dirty="0" smtClean="0">
                <a:latin typeface="Times New Roman" panose="02020603050405020304" pitchFamily="18" charset="0"/>
                <a:cs typeface="Times New Roman" panose="02020603050405020304" pitchFamily="18" charset="0"/>
              </a:rPr>
              <a:t>)]</a:t>
            </a:r>
            <a:endParaRPr lang="en-US" altLang="zh-CN" dirty="0" smtClean="0">
              <a:latin typeface="Times New Roman" panose="02020603050405020304" pitchFamily="18" charset="0"/>
              <a:cs typeface="Times New Roman" panose="02020603050405020304" pitchFamily="18" charset="0"/>
            </a:endParaRPr>
          </a:p>
          <a:p>
            <a:pPr>
              <a:lnSpc>
                <a:spcPct val="100000"/>
              </a:lnSpc>
            </a:pPr>
            <a:r>
              <a:rPr lang="en-US" altLang="zh-CN" b="1" dirty="0" smtClean="0">
                <a:latin typeface="Times New Roman" panose="02020603050405020304" pitchFamily="18" charset="0"/>
                <a:cs typeface="Times New Roman" panose="02020603050405020304" pitchFamily="18" charset="0"/>
              </a:rPr>
              <a:t>Skeleton </a:t>
            </a:r>
            <a:r>
              <a:rPr lang="en-US" altLang="zh-CN" b="1" dirty="0">
                <a:latin typeface="Times New Roman" panose="02020603050405020304" pitchFamily="18" charset="0"/>
                <a:cs typeface="Times New Roman" panose="02020603050405020304" pitchFamily="18" charset="0"/>
              </a:rPr>
              <a:t>Extraction</a:t>
            </a:r>
          </a:p>
          <a:p>
            <a:pPr>
              <a:lnSpc>
                <a:spcPct val="100000"/>
              </a:lnSpc>
            </a:pPr>
            <a:r>
              <a:rPr lang="en-US" altLang="zh-CN" b="1" dirty="0">
                <a:latin typeface="Times New Roman" panose="02020603050405020304" pitchFamily="18" charset="0"/>
                <a:cs typeface="Times New Roman" panose="02020603050405020304" pitchFamily="18" charset="0"/>
              </a:rPr>
              <a:t>3D Reconstruction</a:t>
            </a:r>
          </a:p>
          <a:p>
            <a:pPr>
              <a:lnSpc>
                <a:spcPct val="100000"/>
              </a:lnSpc>
            </a:pPr>
            <a:r>
              <a:rPr lang="en-US" altLang="zh-CN" b="1" dirty="0">
                <a:latin typeface="Times New Roman" panose="02020603050405020304" pitchFamily="18" charset="0"/>
                <a:cs typeface="Times New Roman" panose="02020603050405020304" pitchFamily="18" charset="0"/>
              </a:rPr>
              <a:t>Motion Tracking</a:t>
            </a:r>
          </a:p>
          <a:p>
            <a:pPr lvl="1">
              <a:lnSpc>
                <a:spcPct val="150000"/>
              </a:lnSpc>
            </a:pPr>
            <a:endParaRPr lang="zh-CN" altLang="en-US" sz="200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83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Related Work</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3" name="内容占位符 2"/>
          <p:cNvSpPr>
            <a:spLocks noGrp="1"/>
          </p:cNvSpPr>
          <p:nvPr>
            <p:ph idx="1"/>
          </p:nvPr>
        </p:nvSpPr>
        <p:spPr>
          <a:xfrm>
            <a:off x="274319" y="950666"/>
            <a:ext cx="8645237" cy="5907334"/>
          </a:xfrm>
        </p:spPr>
        <p:txBody>
          <a:bodyPr>
            <a:normAutofit/>
          </a:bodyPr>
          <a:lstStyle/>
          <a:p>
            <a:pPr>
              <a:lnSpc>
                <a:spcPct val="100000"/>
              </a:lnSpc>
            </a:pPr>
            <a:r>
              <a:rPr lang="en-US" altLang="zh-CN" b="1" dirty="0">
                <a:latin typeface="Times New Roman" panose="02020603050405020304" pitchFamily="18" charset="0"/>
                <a:cs typeface="Times New Roman" panose="02020603050405020304" pitchFamily="18" charset="0"/>
              </a:rPr>
              <a:t>Vessel </a:t>
            </a:r>
            <a:r>
              <a:rPr lang="en-US" altLang="zh-CN" b="1" dirty="0" smtClean="0">
                <a:latin typeface="Times New Roman" panose="02020603050405020304" pitchFamily="18" charset="0"/>
                <a:cs typeface="Times New Roman" panose="02020603050405020304" pitchFamily="18" charset="0"/>
              </a:rPr>
              <a:t>Extraction</a:t>
            </a:r>
          </a:p>
          <a:p>
            <a:pPr>
              <a:lnSpc>
                <a:spcPct val="100000"/>
              </a:lnSpc>
            </a:pPr>
            <a:r>
              <a:rPr lang="en-US" altLang="zh-CN" b="1" dirty="0" smtClean="0">
                <a:solidFill>
                  <a:srgbClr val="FF0000"/>
                </a:solidFill>
                <a:latin typeface="Times New Roman" panose="02020603050405020304" pitchFamily="18" charset="0"/>
                <a:cs typeface="Times New Roman" panose="02020603050405020304" pitchFamily="18" charset="0"/>
              </a:rPr>
              <a:t>Skeleton Extraction</a:t>
            </a:r>
          </a:p>
          <a:p>
            <a:pPr lvl="1">
              <a:lnSpc>
                <a:spcPct val="150000"/>
              </a:lnSpc>
            </a:pPr>
            <a:r>
              <a:rPr lang="en-US" altLang="zh-CN" dirty="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Van et al. Medical Physics(2007)]</a:t>
            </a:r>
          </a:p>
          <a:p>
            <a:pPr lvl="1">
              <a:lnSpc>
                <a:spcPct val="150000"/>
              </a:lnSpc>
            </a:pPr>
            <a:r>
              <a:rPr lang="en-US" altLang="zh-CN" dirty="0">
                <a:latin typeface="Times New Roman" panose="02020603050405020304" pitchFamily="18" charset="0"/>
                <a:cs typeface="Times New Roman" panose="02020603050405020304" pitchFamily="18" charset="0"/>
              </a:rPr>
              <a:t>[</a:t>
            </a:r>
            <a:r>
              <a:rPr lang="en-US" altLang="zh-CN" dirty="0" err="1" smtClean="0">
                <a:latin typeface="Times New Roman" panose="02020603050405020304" pitchFamily="18" charset="0"/>
                <a:cs typeface="Times New Roman" panose="02020603050405020304" pitchFamily="18" charset="0"/>
              </a:rPr>
              <a:t>Hassouna</a:t>
            </a:r>
            <a:r>
              <a:rPr lang="en-US" altLang="zh-CN" dirty="0" smtClean="0">
                <a:latin typeface="Times New Roman" panose="02020603050405020304" pitchFamily="18" charset="0"/>
                <a:cs typeface="Times New Roman" panose="02020603050405020304" pitchFamily="18" charset="0"/>
              </a:rPr>
              <a:t> PAMI(2007)]</a:t>
            </a:r>
          </a:p>
          <a:p>
            <a:pPr lvl="1">
              <a:lnSpc>
                <a:spcPct val="150000"/>
              </a:lnSpc>
            </a:pPr>
            <a:r>
              <a:rPr lang="en-US" altLang="zh-CN" dirty="0">
                <a:latin typeface="Times New Roman" panose="02020603050405020304" pitchFamily="18" charset="0"/>
                <a:cs typeface="Times New Roman" panose="02020603050405020304" pitchFamily="18" charset="0"/>
              </a:rPr>
              <a:t>[Zhang </a:t>
            </a:r>
            <a:r>
              <a:rPr lang="en-US" altLang="zh-CN" dirty="0" err="1" smtClean="0">
                <a:latin typeface="Times New Roman" panose="02020603050405020304" pitchFamily="18" charset="0"/>
                <a:cs typeface="Times New Roman" panose="02020603050405020304" pitchFamily="18" charset="0"/>
              </a:rPr>
              <a:t>Commun.ACM</a:t>
            </a:r>
            <a:r>
              <a:rPr lang="en-US" altLang="zh-CN" dirty="0" smtClean="0">
                <a:latin typeface="Times New Roman" panose="02020603050405020304" pitchFamily="18" charset="0"/>
                <a:cs typeface="Times New Roman" panose="02020603050405020304" pitchFamily="18" charset="0"/>
              </a:rPr>
              <a:t>(1984)]</a:t>
            </a:r>
          </a:p>
          <a:p>
            <a:pPr>
              <a:lnSpc>
                <a:spcPct val="100000"/>
              </a:lnSpc>
            </a:pPr>
            <a:r>
              <a:rPr lang="en-US" altLang="zh-CN" b="1" dirty="0" smtClean="0">
                <a:latin typeface="Times New Roman" panose="02020603050405020304" pitchFamily="18" charset="0"/>
                <a:cs typeface="Times New Roman" panose="02020603050405020304" pitchFamily="18" charset="0"/>
              </a:rPr>
              <a:t>3D </a:t>
            </a:r>
            <a:r>
              <a:rPr lang="en-US" altLang="zh-CN" b="1" dirty="0">
                <a:latin typeface="Times New Roman" panose="02020603050405020304" pitchFamily="18" charset="0"/>
                <a:cs typeface="Times New Roman" panose="02020603050405020304" pitchFamily="18" charset="0"/>
              </a:rPr>
              <a:t>Reconstruction</a:t>
            </a:r>
            <a:endParaRPr lang="en-US" altLang="zh-CN" dirty="0">
              <a:latin typeface="Times New Roman" panose="02020603050405020304" pitchFamily="18" charset="0"/>
              <a:cs typeface="Times New Roman" panose="02020603050405020304" pitchFamily="18" charset="0"/>
            </a:endParaRPr>
          </a:p>
          <a:p>
            <a:pPr>
              <a:lnSpc>
                <a:spcPct val="100000"/>
              </a:lnSpc>
            </a:pPr>
            <a:r>
              <a:rPr lang="en-US" altLang="zh-CN" b="1" dirty="0">
                <a:latin typeface="Times New Roman" panose="02020603050405020304" pitchFamily="18" charset="0"/>
                <a:cs typeface="Times New Roman" panose="02020603050405020304" pitchFamily="18" charset="0"/>
              </a:rPr>
              <a:t>Motion Tracking</a:t>
            </a:r>
          </a:p>
          <a:p>
            <a:pPr lvl="2">
              <a:lnSpc>
                <a:spcPct val="100000"/>
              </a:lnSpc>
            </a:pPr>
            <a:endParaRPr lang="zh-CN" altLang="en-US"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046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Related Work</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3" name="内容占位符 2"/>
          <p:cNvSpPr>
            <a:spLocks noGrp="1"/>
          </p:cNvSpPr>
          <p:nvPr>
            <p:ph idx="1"/>
          </p:nvPr>
        </p:nvSpPr>
        <p:spPr>
          <a:xfrm>
            <a:off x="274319" y="950666"/>
            <a:ext cx="8645237" cy="5907334"/>
          </a:xfrm>
        </p:spPr>
        <p:txBody>
          <a:bodyPr>
            <a:normAutofit/>
          </a:bodyPr>
          <a:lstStyle/>
          <a:p>
            <a:pPr>
              <a:lnSpc>
                <a:spcPct val="100000"/>
              </a:lnSpc>
            </a:pPr>
            <a:r>
              <a:rPr lang="en-US" altLang="zh-CN" b="1" dirty="0">
                <a:latin typeface="Times New Roman" panose="02020603050405020304" pitchFamily="18" charset="0"/>
                <a:cs typeface="Times New Roman" panose="02020603050405020304" pitchFamily="18" charset="0"/>
              </a:rPr>
              <a:t>Vessel Extraction</a:t>
            </a:r>
          </a:p>
          <a:p>
            <a:pPr>
              <a:lnSpc>
                <a:spcPct val="100000"/>
              </a:lnSpc>
            </a:pPr>
            <a:r>
              <a:rPr lang="en-US" altLang="zh-CN" b="1" dirty="0">
                <a:latin typeface="Times New Roman" panose="02020603050405020304" pitchFamily="18" charset="0"/>
                <a:cs typeface="Times New Roman" panose="02020603050405020304" pitchFamily="18" charset="0"/>
              </a:rPr>
              <a:t>Skeleton </a:t>
            </a:r>
            <a:r>
              <a:rPr lang="en-US" altLang="zh-CN" b="1" dirty="0" smtClean="0">
                <a:latin typeface="Times New Roman" panose="02020603050405020304" pitchFamily="18" charset="0"/>
                <a:cs typeface="Times New Roman" panose="02020603050405020304" pitchFamily="18" charset="0"/>
              </a:rPr>
              <a:t>Extraction</a:t>
            </a:r>
          </a:p>
          <a:p>
            <a:pPr>
              <a:lnSpc>
                <a:spcPct val="100000"/>
              </a:lnSpc>
            </a:pPr>
            <a:r>
              <a:rPr lang="en-US" altLang="zh-CN" b="1" dirty="0">
                <a:solidFill>
                  <a:srgbClr val="FF0000"/>
                </a:solidFill>
                <a:latin typeface="Times New Roman" panose="02020603050405020304" pitchFamily="18" charset="0"/>
                <a:cs typeface="Times New Roman" panose="02020603050405020304" pitchFamily="18" charset="0"/>
              </a:rPr>
              <a:t>3D </a:t>
            </a:r>
            <a:r>
              <a:rPr lang="en-US" altLang="zh-CN" b="1" dirty="0" smtClean="0">
                <a:solidFill>
                  <a:srgbClr val="FF0000"/>
                </a:solidFill>
                <a:latin typeface="Times New Roman" panose="02020603050405020304" pitchFamily="18" charset="0"/>
                <a:cs typeface="Times New Roman" panose="02020603050405020304" pitchFamily="18" charset="0"/>
              </a:rPr>
              <a:t>Reconstruction</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Wellnhofer</a:t>
            </a:r>
            <a:r>
              <a:rPr lang="en-US" altLang="zh-CN" sz="2200" dirty="0">
                <a:latin typeface="Times New Roman" panose="02020603050405020304" pitchFamily="18" charset="0"/>
                <a:cs typeface="Times New Roman" panose="02020603050405020304" pitchFamily="18" charset="0"/>
              </a:rPr>
              <a:t> et al. </a:t>
            </a:r>
            <a:r>
              <a:rPr lang="en-US" altLang="zh-CN" sz="2200" dirty="0" smtClean="0">
                <a:latin typeface="Times New Roman" panose="02020603050405020304" pitchFamily="18" charset="0"/>
                <a:cs typeface="Times New Roman" panose="02020603050405020304" pitchFamily="18" charset="0"/>
              </a:rPr>
              <a:t>IJCI(1999</a:t>
            </a:r>
            <a:r>
              <a:rPr lang="en-US" altLang="zh-CN" sz="2200" dirty="0">
                <a:latin typeface="Times New Roman" panose="02020603050405020304" pitchFamily="18" charset="0"/>
                <a:cs typeface="Times New Roman" panose="02020603050405020304" pitchFamily="18" charset="0"/>
              </a:rPr>
              <a:t>)]</a:t>
            </a:r>
          </a:p>
          <a:p>
            <a:pPr lvl="1">
              <a:lnSpc>
                <a:spcPct val="150000"/>
              </a:lnSpc>
            </a:pPr>
            <a:r>
              <a:rPr lang="en-US" altLang="zh-CN" sz="2200" dirty="0">
                <a:latin typeface="Times New Roman" panose="02020603050405020304" pitchFamily="18" charset="0"/>
                <a:cs typeface="Times New Roman" panose="02020603050405020304" pitchFamily="18" charset="0"/>
              </a:rPr>
              <a:t>[Messenger et al. </a:t>
            </a:r>
            <a:r>
              <a:rPr lang="en-US" altLang="zh-CN" sz="2200" dirty="0" smtClean="0">
                <a:latin typeface="Times New Roman" panose="02020603050405020304" pitchFamily="18" charset="0"/>
                <a:cs typeface="Times New Roman" panose="02020603050405020304" pitchFamily="18" charset="0"/>
              </a:rPr>
              <a:t>IJCI(2000</a:t>
            </a:r>
            <a:r>
              <a:rPr lang="en-US" altLang="zh-CN" sz="2200" dirty="0">
                <a:latin typeface="Times New Roman" panose="02020603050405020304" pitchFamily="18" charset="0"/>
                <a:cs typeface="Times New Roman" panose="02020603050405020304" pitchFamily="18" charset="0"/>
              </a:rPr>
              <a:t>)]</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Movassaghi</a:t>
            </a:r>
            <a:r>
              <a:rPr lang="en-US" altLang="zh-CN" sz="2200" dirty="0">
                <a:latin typeface="Times New Roman" panose="02020603050405020304" pitchFamily="18" charset="0"/>
                <a:cs typeface="Times New Roman" panose="02020603050405020304" pitchFamily="18" charset="0"/>
              </a:rPr>
              <a:t> et al. </a:t>
            </a:r>
            <a:r>
              <a:rPr lang="en-US" altLang="zh-CN" sz="2200" dirty="0" smtClean="0">
                <a:latin typeface="Times New Roman" panose="02020603050405020304" pitchFamily="18" charset="0"/>
                <a:cs typeface="Times New Roman" panose="02020603050405020304" pitchFamily="18" charset="0"/>
              </a:rPr>
              <a:t>TMI(2004</a:t>
            </a:r>
            <a:r>
              <a:rPr lang="en-US" altLang="zh-CN" sz="2200" dirty="0">
                <a:latin typeface="Times New Roman" panose="02020603050405020304" pitchFamily="18" charset="0"/>
                <a:cs typeface="Times New Roman" panose="02020603050405020304" pitchFamily="18" charset="0"/>
              </a:rPr>
              <a:t>)]</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Hansis</a:t>
            </a:r>
            <a:r>
              <a:rPr lang="en-US" altLang="zh-CN" sz="2200" dirty="0">
                <a:latin typeface="Times New Roman" panose="02020603050405020304" pitchFamily="18" charset="0"/>
                <a:cs typeface="Times New Roman" panose="02020603050405020304" pitchFamily="18" charset="0"/>
              </a:rPr>
              <a:t> et al. Physics in Medicine and Biology (2008</a:t>
            </a:r>
            <a:r>
              <a:rPr lang="en-US" altLang="zh-CN" sz="2200" dirty="0" smtClean="0">
                <a:latin typeface="Times New Roman" panose="02020603050405020304" pitchFamily="18" charset="0"/>
                <a:cs typeface="Times New Roman" panose="02020603050405020304" pitchFamily="18" charset="0"/>
              </a:rPr>
              <a:t>)]</a:t>
            </a:r>
          </a:p>
          <a:p>
            <a:pPr lvl="1">
              <a:lnSpc>
                <a:spcPct val="150000"/>
              </a:lnSpc>
            </a:pPr>
            <a:r>
              <a:rPr lang="en-US" altLang="zh-CN" sz="2200" dirty="0" smtClean="0">
                <a:latin typeface="Times New Roman" panose="02020603050405020304" pitchFamily="18" charset="0"/>
                <a:cs typeface="Times New Roman" panose="02020603050405020304" pitchFamily="18" charset="0"/>
              </a:rPr>
              <a:t>[</a:t>
            </a:r>
            <a:r>
              <a:rPr lang="en-US" altLang="zh-CN" sz="2200" dirty="0" err="1" smtClean="0">
                <a:latin typeface="Times New Roman" panose="02020603050405020304" pitchFamily="18" charset="0"/>
                <a:cs typeface="Times New Roman" panose="02020603050405020304" pitchFamily="18" charset="0"/>
              </a:rPr>
              <a:t>Sarry</a:t>
            </a:r>
            <a:r>
              <a:rPr lang="en-US" altLang="zh-CN" sz="2200" dirty="0" smtClean="0">
                <a:latin typeface="Times New Roman" panose="02020603050405020304" pitchFamily="18" charset="0"/>
                <a:cs typeface="Times New Roman" panose="02020603050405020304" pitchFamily="18" charset="0"/>
              </a:rPr>
              <a:t> et al. TMI(2001)]</a:t>
            </a:r>
            <a:endParaRPr lang="en-US" altLang="zh-CN" sz="3000" dirty="0">
              <a:latin typeface="Times New Roman" panose="02020603050405020304" pitchFamily="18" charset="0"/>
              <a:cs typeface="Times New Roman" panose="02020603050405020304" pitchFamily="18" charset="0"/>
            </a:endParaRPr>
          </a:p>
          <a:p>
            <a:pPr>
              <a:lnSpc>
                <a:spcPct val="100000"/>
              </a:lnSpc>
            </a:pPr>
            <a:r>
              <a:rPr lang="en-US" altLang="zh-CN" b="1" dirty="0" smtClean="0">
                <a:latin typeface="Times New Roman" panose="02020603050405020304" pitchFamily="18" charset="0"/>
                <a:cs typeface="Times New Roman" panose="02020603050405020304" pitchFamily="18" charset="0"/>
              </a:rPr>
              <a:t>Motion </a:t>
            </a:r>
            <a:r>
              <a:rPr lang="en-US" altLang="zh-CN" b="1" dirty="0">
                <a:latin typeface="Times New Roman" panose="02020603050405020304" pitchFamily="18" charset="0"/>
                <a:cs typeface="Times New Roman" panose="02020603050405020304" pitchFamily="18" charset="0"/>
              </a:rPr>
              <a:t>Tracking</a:t>
            </a:r>
          </a:p>
          <a:p>
            <a:pPr>
              <a:lnSpc>
                <a:spcPct val="150000"/>
              </a:lnSpc>
            </a:pPr>
            <a:endParaRPr lang="en-US" altLang="zh-CN"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09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Related Work</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3" name="内容占位符 2"/>
          <p:cNvSpPr>
            <a:spLocks noGrp="1"/>
          </p:cNvSpPr>
          <p:nvPr>
            <p:ph idx="1"/>
          </p:nvPr>
        </p:nvSpPr>
        <p:spPr>
          <a:xfrm>
            <a:off x="274319" y="950666"/>
            <a:ext cx="8645237" cy="5907334"/>
          </a:xfrm>
        </p:spPr>
        <p:txBody>
          <a:bodyPr>
            <a:normAutofit/>
          </a:bodyPr>
          <a:lstStyle/>
          <a:p>
            <a:pPr>
              <a:lnSpc>
                <a:spcPct val="100000"/>
              </a:lnSpc>
            </a:pPr>
            <a:r>
              <a:rPr lang="en-US" altLang="zh-CN" b="1" dirty="0">
                <a:latin typeface="Times New Roman" panose="02020603050405020304" pitchFamily="18" charset="0"/>
                <a:cs typeface="Times New Roman" panose="02020603050405020304" pitchFamily="18" charset="0"/>
              </a:rPr>
              <a:t>Vessel Extraction</a:t>
            </a:r>
          </a:p>
          <a:p>
            <a:pPr>
              <a:lnSpc>
                <a:spcPct val="100000"/>
              </a:lnSpc>
            </a:pPr>
            <a:r>
              <a:rPr lang="en-US" altLang="zh-CN" b="1" dirty="0">
                <a:latin typeface="Times New Roman" panose="02020603050405020304" pitchFamily="18" charset="0"/>
                <a:cs typeface="Times New Roman" panose="02020603050405020304" pitchFamily="18" charset="0"/>
              </a:rPr>
              <a:t>Skeleton Extraction</a:t>
            </a:r>
          </a:p>
          <a:p>
            <a:pPr>
              <a:lnSpc>
                <a:spcPct val="100000"/>
              </a:lnSpc>
            </a:pPr>
            <a:r>
              <a:rPr lang="en-US" altLang="zh-CN" b="1" dirty="0">
                <a:latin typeface="Times New Roman" panose="02020603050405020304" pitchFamily="18" charset="0"/>
                <a:cs typeface="Times New Roman" panose="02020603050405020304" pitchFamily="18" charset="0"/>
              </a:rPr>
              <a:t>3D </a:t>
            </a:r>
            <a:r>
              <a:rPr lang="en-US" altLang="zh-CN" b="1" dirty="0" smtClean="0">
                <a:latin typeface="Times New Roman" panose="02020603050405020304" pitchFamily="18" charset="0"/>
                <a:cs typeface="Times New Roman" panose="02020603050405020304" pitchFamily="18" charset="0"/>
              </a:rPr>
              <a:t>Reconstruction</a:t>
            </a:r>
          </a:p>
          <a:p>
            <a:pPr>
              <a:lnSpc>
                <a:spcPct val="100000"/>
              </a:lnSpc>
            </a:pPr>
            <a:r>
              <a:rPr lang="en-US" altLang="zh-CN" b="1" dirty="0" smtClean="0">
                <a:solidFill>
                  <a:srgbClr val="FF0000"/>
                </a:solidFill>
                <a:latin typeface="Times New Roman" panose="02020603050405020304" pitchFamily="18" charset="0"/>
                <a:cs typeface="Times New Roman" panose="02020603050405020304" pitchFamily="18" charset="0"/>
              </a:rPr>
              <a:t>Motion Tracking</a:t>
            </a:r>
          </a:p>
          <a:p>
            <a:pPr lvl="1">
              <a:lnSpc>
                <a:spcPct val="150000"/>
              </a:lnSpc>
            </a:pPr>
            <a:r>
              <a:rPr lang="en-US" altLang="zh-CN" sz="2200" dirty="0">
                <a:latin typeface="Times New Roman" panose="02020603050405020304" pitchFamily="18" charset="0"/>
                <a:cs typeface="Times New Roman" panose="02020603050405020304" pitchFamily="18" charset="0"/>
              </a:rPr>
              <a:t>[Chen et al. </a:t>
            </a:r>
            <a:r>
              <a:rPr lang="en-US" altLang="zh-CN" sz="2200" dirty="0" smtClean="0">
                <a:latin typeface="Times New Roman" panose="02020603050405020304" pitchFamily="18" charset="0"/>
                <a:cs typeface="Times New Roman" panose="02020603050405020304" pitchFamily="18" charset="0"/>
              </a:rPr>
              <a:t>TMI(2003</a:t>
            </a:r>
            <a:r>
              <a:rPr lang="en-US" altLang="zh-CN" sz="2200" dirty="0">
                <a:latin typeface="Times New Roman" panose="02020603050405020304" pitchFamily="18" charset="0"/>
                <a:cs typeface="Times New Roman" panose="02020603050405020304" pitchFamily="18" charset="0"/>
              </a:rPr>
              <a:t>)]</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Shechter</a:t>
            </a:r>
            <a:r>
              <a:rPr lang="en-US" altLang="zh-CN" sz="2200" dirty="0">
                <a:latin typeface="Times New Roman" panose="02020603050405020304" pitchFamily="18" charset="0"/>
                <a:cs typeface="Times New Roman" panose="02020603050405020304" pitchFamily="18" charset="0"/>
              </a:rPr>
              <a:t> et al. TMI(2003)]</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Shechter</a:t>
            </a:r>
            <a:r>
              <a:rPr lang="en-US" altLang="zh-CN" sz="2200" dirty="0">
                <a:latin typeface="Times New Roman" panose="02020603050405020304" pitchFamily="18" charset="0"/>
                <a:cs typeface="Times New Roman" panose="02020603050405020304" pitchFamily="18" charset="0"/>
              </a:rPr>
              <a:t> et al. TMI</a:t>
            </a:r>
            <a:r>
              <a:rPr lang="en-US" altLang="zh-CN" sz="2200" dirty="0" smtClean="0">
                <a:latin typeface="Times New Roman" panose="02020603050405020304" pitchFamily="18" charset="0"/>
                <a:cs typeface="Times New Roman" panose="02020603050405020304" pitchFamily="18" charset="0"/>
              </a:rPr>
              <a:t>(2006</a:t>
            </a:r>
            <a:r>
              <a:rPr lang="en-US" altLang="zh-CN" sz="2200" dirty="0">
                <a:latin typeface="Times New Roman" panose="02020603050405020304" pitchFamily="18" charset="0"/>
                <a:cs typeface="Times New Roman" panose="02020603050405020304" pitchFamily="18" charset="0"/>
              </a:rPr>
              <a:t>)]</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Blondel</a:t>
            </a:r>
            <a:r>
              <a:rPr lang="en-US" altLang="zh-CN" sz="2200" dirty="0">
                <a:latin typeface="Times New Roman" panose="02020603050405020304" pitchFamily="18" charset="0"/>
                <a:cs typeface="Times New Roman" panose="02020603050405020304" pitchFamily="18" charset="0"/>
              </a:rPr>
              <a:t> et al. TMI(2006)]</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a:latin typeface="Times New Roman" panose="02020603050405020304" pitchFamily="18" charset="0"/>
                <a:cs typeface="Times New Roman" panose="02020603050405020304" pitchFamily="18" charset="0"/>
              </a:rPr>
              <a:t>Bouattour</a:t>
            </a:r>
            <a:r>
              <a:rPr lang="en-US" altLang="zh-CN" sz="2200" dirty="0">
                <a:latin typeface="Times New Roman" panose="02020603050405020304" pitchFamily="18" charset="0"/>
                <a:cs typeface="Times New Roman" panose="02020603050405020304" pitchFamily="18" charset="0"/>
              </a:rPr>
              <a:t> et al. </a:t>
            </a:r>
            <a:r>
              <a:rPr lang="en-US" altLang="zh-CN" sz="2200" dirty="0" smtClean="0">
                <a:latin typeface="Times New Roman" panose="02020603050405020304" pitchFamily="18" charset="0"/>
                <a:cs typeface="Times New Roman" panose="02020603050405020304" pitchFamily="18" charset="0"/>
              </a:rPr>
              <a:t>CAIP(2005)]</a:t>
            </a:r>
          </a:p>
          <a:p>
            <a:pPr lvl="1">
              <a:lnSpc>
                <a:spcPct val="150000"/>
              </a:lnSpc>
            </a:pPr>
            <a:r>
              <a:rPr lang="en-US" altLang="zh-CN" sz="2200" dirty="0">
                <a:latin typeface="Times New Roman" panose="02020603050405020304" pitchFamily="18" charset="0"/>
                <a:cs typeface="Times New Roman" panose="02020603050405020304" pitchFamily="18" charset="0"/>
              </a:rPr>
              <a:t>[</a:t>
            </a:r>
            <a:r>
              <a:rPr lang="en-US" altLang="zh-CN" sz="2200" dirty="0" err="1" smtClean="0">
                <a:latin typeface="Times New Roman" panose="02020603050405020304" pitchFamily="18" charset="0"/>
                <a:cs typeface="Times New Roman" panose="02020603050405020304" pitchFamily="18" charset="0"/>
              </a:rPr>
              <a:t>Schoonenberg</a:t>
            </a:r>
            <a:r>
              <a:rPr lang="en-US" altLang="zh-CN" sz="2200" dirty="0" smtClean="0">
                <a:latin typeface="Times New Roman" panose="02020603050405020304" pitchFamily="18" charset="0"/>
                <a:cs typeface="Times New Roman" panose="02020603050405020304" pitchFamily="18" charset="0"/>
              </a:rPr>
              <a:t> et al. Medical Image Analysis(2009)]</a:t>
            </a:r>
            <a:endParaRPr lang="en-US" altLang="zh-C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611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Challenges</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grpSp>
        <p:nvGrpSpPr>
          <p:cNvPr id="6" name="组合 5"/>
          <p:cNvGrpSpPr/>
          <p:nvPr/>
        </p:nvGrpSpPr>
        <p:grpSpPr>
          <a:xfrm>
            <a:off x="249381" y="3227677"/>
            <a:ext cx="8645238" cy="1117929"/>
            <a:chOff x="249381" y="3840419"/>
            <a:chExt cx="8645238" cy="1117929"/>
          </a:xfrm>
        </p:grpSpPr>
        <p:sp>
          <p:nvSpPr>
            <p:cNvPr id="9" name="内容占位符 2"/>
            <p:cNvSpPr txBox="1">
              <a:spLocks/>
            </p:cNvSpPr>
            <p:nvPr/>
          </p:nvSpPr>
          <p:spPr>
            <a:xfrm>
              <a:off x="249382" y="3840419"/>
              <a:ext cx="8645237" cy="1106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zh-CN" dirty="0" smtClean="0">
                  <a:latin typeface="Times New Roman" pitchFamily="18" charset="0"/>
                  <a:cs typeface="Times New Roman" pitchFamily="18" charset="0"/>
                </a:rPr>
                <a:t>How to </a:t>
              </a:r>
              <a:r>
                <a:rPr lang="en-US" altLang="zh-CN" b="1" i="1" dirty="0" smtClean="0">
                  <a:latin typeface="Times New Roman" pitchFamily="18" charset="0"/>
                  <a:cs typeface="Times New Roman" pitchFamily="18" charset="0"/>
                </a:rPr>
                <a:t>avoid registration </a:t>
              </a:r>
              <a:r>
                <a:rPr lang="en-US" altLang="zh-CN" dirty="0" smtClean="0">
                  <a:latin typeface="Times New Roman" pitchFamily="18" charset="0"/>
                  <a:cs typeface="Times New Roman" pitchFamily="18" charset="0"/>
                </a:rPr>
                <a:t>between image pairs and </a:t>
              </a:r>
              <a:r>
                <a:rPr lang="en-US" altLang="zh-CN" b="1" i="1" dirty="0" smtClean="0">
                  <a:latin typeface="Times New Roman" pitchFamily="18" charset="0"/>
                  <a:cs typeface="Times New Roman" pitchFamily="18" charset="0"/>
                </a:rPr>
                <a:t>enforce constrains</a:t>
              </a:r>
              <a:r>
                <a:rPr lang="en-US" altLang="zh-CN" dirty="0" smtClean="0">
                  <a:latin typeface="Times New Roman" pitchFamily="18" charset="0"/>
                  <a:cs typeface="Times New Roman" pitchFamily="18" charset="0"/>
                </a:rPr>
                <a:t> during the reconstruction.</a:t>
              </a:r>
              <a:endParaRPr lang="en-US" altLang="zh-CN" dirty="0">
                <a:latin typeface="Times New Roman" pitchFamily="18" charset="0"/>
                <a:cs typeface="Times New Roman" pitchFamily="18" charset="0"/>
              </a:endParaRPr>
            </a:p>
          </p:txBody>
        </p:sp>
        <p:sp>
          <p:nvSpPr>
            <p:cNvPr id="13" name="矩形 12"/>
            <p:cNvSpPr/>
            <p:nvPr/>
          </p:nvSpPr>
          <p:spPr>
            <a:xfrm>
              <a:off x="249381" y="3840419"/>
              <a:ext cx="8645238" cy="1117929"/>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grpSp>
        <p:nvGrpSpPr>
          <p:cNvPr id="3" name="组合 2"/>
          <p:cNvGrpSpPr/>
          <p:nvPr/>
        </p:nvGrpSpPr>
        <p:grpSpPr>
          <a:xfrm>
            <a:off x="249381" y="4545523"/>
            <a:ext cx="8670175" cy="1046860"/>
            <a:chOff x="249381" y="5082853"/>
            <a:chExt cx="8670175" cy="1046860"/>
          </a:xfrm>
        </p:grpSpPr>
        <p:sp>
          <p:nvSpPr>
            <p:cNvPr id="10" name="内容占位符 2"/>
            <p:cNvSpPr txBox="1">
              <a:spLocks/>
            </p:cNvSpPr>
            <p:nvPr/>
          </p:nvSpPr>
          <p:spPr>
            <a:xfrm>
              <a:off x="274319" y="5082853"/>
              <a:ext cx="8645237" cy="10468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zh-CN" dirty="0" smtClean="0">
                  <a:latin typeface="Times New Roman" pitchFamily="18" charset="0"/>
                  <a:cs typeface="Times New Roman" pitchFamily="18" charset="0"/>
                </a:rPr>
                <a:t>How to</a:t>
              </a:r>
              <a:r>
                <a:rPr lang="en-US" altLang="zh-CN" b="1" i="1" dirty="0" smtClean="0">
                  <a:latin typeface="Times New Roman" pitchFamily="18" charset="0"/>
                  <a:cs typeface="Times New Roman" pitchFamily="18" charset="0"/>
                </a:rPr>
                <a:t> track and reconstruct </a:t>
              </a:r>
              <a:r>
                <a:rPr lang="en-US" altLang="zh-CN" dirty="0" smtClean="0">
                  <a:latin typeface="Times New Roman" pitchFamily="18" charset="0"/>
                  <a:cs typeface="Times New Roman" pitchFamily="18" charset="0"/>
                </a:rPr>
                <a:t>the vessels’ </a:t>
              </a:r>
              <a:r>
                <a:rPr lang="en-US" altLang="zh-CN" b="1" i="1" dirty="0" smtClean="0">
                  <a:latin typeface="Times New Roman" pitchFamily="18" charset="0"/>
                  <a:cs typeface="Times New Roman" pitchFamily="18" charset="0"/>
                </a:rPr>
                <a:t>motion</a:t>
              </a:r>
              <a:r>
                <a:rPr lang="en-US" altLang="zh-CN" dirty="0" smtClean="0">
                  <a:latin typeface="Times New Roman" pitchFamily="18" charset="0"/>
                  <a:cs typeface="Times New Roman" pitchFamily="18" charset="0"/>
                </a:rPr>
                <a:t> between sequential image pairs.</a:t>
              </a:r>
              <a:endParaRPr lang="en-US" altLang="zh-CN" dirty="0">
                <a:latin typeface="Times New Roman" pitchFamily="18" charset="0"/>
                <a:cs typeface="Times New Roman" pitchFamily="18" charset="0"/>
              </a:endParaRPr>
            </a:p>
          </p:txBody>
        </p:sp>
        <p:sp>
          <p:nvSpPr>
            <p:cNvPr id="15" name="矩形 14"/>
            <p:cNvSpPr/>
            <p:nvPr/>
          </p:nvSpPr>
          <p:spPr>
            <a:xfrm>
              <a:off x="249381" y="5165800"/>
              <a:ext cx="8645238" cy="910478"/>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grpSp>
      <p:grpSp>
        <p:nvGrpSpPr>
          <p:cNvPr id="11" name="组合 10"/>
          <p:cNvGrpSpPr/>
          <p:nvPr/>
        </p:nvGrpSpPr>
        <p:grpSpPr>
          <a:xfrm>
            <a:off x="249381" y="1369284"/>
            <a:ext cx="8645239" cy="1534235"/>
            <a:chOff x="249381" y="1190174"/>
            <a:chExt cx="8645239" cy="1534235"/>
          </a:xfrm>
        </p:grpSpPr>
        <p:sp>
          <p:nvSpPr>
            <p:cNvPr id="8" name="矩形 7"/>
            <p:cNvSpPr/>
            <p:nvPr/>
          </p:nvSpPr>
          <p:spPr>
            <a:xfrm>
              <a:off x="249382" y="1190174"/>
              <a:ext cx="8645238" cy="1534235"/>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18" name="内容占位符 2"/>
            <p:cNvSpPr txBox="1">
              <a:spLocks/>
            </p:cNvSpPr>
            <p:nvPr/>
          </p:nvSpPr>
          <p:spPr>
            <a:xfrm>
              <a:off x="249381" y="1191135"/>
              <a:ext cx="8645237" cy="1533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tLang="zh-CN" dirty="0" smtClean="0">
                  <a:latin typeface="Times New Roman" panose="02020603050405020304" pitchFamily="18" charset="0"/>
                  <a:cs typeface="Times New Roman" panose="02020603050405020304" pitchFamily="18" charset="0"/>
                </a:rPr>
                <a:t>How to extract </a:t>
              </a:r>
              <a:r>
                <a:rPr lang="en-US" altLang="zh-CN" b="1" i="1" dirty="0" smtClean="0">
                  <a:latin typeface="Times New Roman" panose="02020603050405020304" pitchFamily="18" charset="0"/>
                  <a:cs typeface="Times New Roman" panose="02020603050405020304" pitchFamily="18" charset="0"/>
                </a:rPr>
                <a:t>vessel structures </a:t>
              </a:r>
              <a:r>
                <a:rPr lang="en-US" altLang="zh-CN" dirty="0" smtClean="0">
                  <a:latin typeface="Times New Roman" panose="02020603050405020304" pitchFamily="18" charset="0"/>
                  <a:cs typeface="Times New Roman" panose="02020603050405020304" pitchFamily="18" charset="0"/>
                </a:rPr>
                <a:t>from blurry medical images </a:t>
              </a:r>
              <a:r>
                <a:rPr lang="en-US" altLang="zh-CN" b="1" i="1" dirty="0" smtClean="0">
                  <a:latin typeface="Times New Roman" panose="02020603050405020304" pitchFamily="18" charset="0"/>
                  <a:cs typeface="Times New Roman" panose="02020603050405020304" pitchFamily="18" charset="0"/>
                </a:rPr>
                <a:t>precisely</a:t>
              </a:r>
              <a:r>
                <a:rPr lang="en-US" altLang="zh-CN" dirty="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and </a:t>
              </a:r>
              <a:r>
                <a:rPr lang="en-US" altLang="zh-CN" b="1" i="1" dirty="0" smtClean="0">
                  <a:latin typeface="Times New Roman" panose="02020603050405020304" pitchFamily="18" charset="0"/>
                  <a:cs typeface="Times New Roman" panose="02020603050405020304" pitchFamily="18" charset="0"/>
                </a:rPr>
                <a:t>efficiently</a:t>
              </a:r>
              <a:r>
                <a:rPr lang="en-US" altLang="zh-CN" dirty="0" smtClean="0">
                  <a:latin typeface="Times New Roman" panose="02020603050405020304" pitchFamily="18" charset="0"/>
                  <a:cs typeface="Times New Roman" panose="02020603050405020304" pitchFamily="18" charset="0"/>
                </a:rPr>
                <a:t>, facing shortcomings such as </a:t>
              </a:r>
              <a:r>
                <a:rPr lang="en-US" altLang="zh-CN" b="1" i="1" dirty="0">
                  <a:latin typeface="Times New Roman" pitchFamily="18" charset="0"/>
                  <a:cs typeface="Times New Roman" pitchFamily="18" charset="0"/>
                </a:rPr>
                <a:t>viewing angle dependence</a:t>
              </a:r>
              <a:r>
                <a:rPr lang="en-US" altLang="zh-CN" dirty="0">
                  <a:latin typeface="Times New Roman" panose="02020603050405020304" pitchFamily="18" charset="0"/>
                  <a:cs typeface="Times New Roman" panose="02020603050405020304" pitchFamily="18" charset="0"/>
                </a:rPr>
                <a:t>, </a:t>
              </a:r>
              <a:r>
                <a:rPr lang="en-US" altLang="zh-CN" b="1" i="1" dirty="0" smtClean="0">
                  <a:latin typeface="Times New Roman" pitchFamily="18" charset="0"/>
                  <a:cs typeface="Times New Roman" pitchFamily="18" charset="0"/>
                </a:rPr>
                <a:t>blurring, etc</a:t>
              </a:r>
              <a:r>
                <a:rPr lang="en-US" altLang="zh-CN" b="1" i="1" dirty="0">
                  <a:latin typeface="Times New Roman" pitchFamily="18" charset="0"/>
                  <a:cs typeface="Times New Roman" pitchFamily="18" charset="0"/>
                </a:rPr>
                <a:t>.</a:t>
              </a:r>
              <a:endParaRPr lang="en-US" altLang="zh-CN" dirty="0" smtClean="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2461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4319" y="199505"/>
            <a:ext cx="4621877" cy="689955"/>
          </a:xfrm>
        </p:spPr>
        <p:txBody>
          <a:bodyPr>
            <a:noAutofit/>
          </a:bodyPr>
          <a:lstStyle/>
          <a:p>
            <a:pPr>
              <a:lnSpc>
                <a:spcPct val="130000"/>
              </a:lnSpc>
              <a:spcBef>
                <a:spcPts val="1800"/>
              </a:spcBef>
            </a:pPr>
            <a:r>
              <a:rPr lang="en-US" altLang="zh-CN" sz="3200" b="1" dirty="0">
                <a:latin typeface="Times New Roman" pitchFamily="18" charset="0"/>
                <a:cs typeface="Times New Roman" pitchFamily="18" charset="0"/>
              </a:rPr>
              <a:t>Contributions</a:t>
            </a:r>
          </a:p>
        </p:txBody>
      </p:sp>
      <p:cxnSp>
        <p:nvCxnSpPr>
          <p:cNvPr id="4" name="直接连接符 3"/>
          <p:cNvCxnSpPr/>
          <p:nvPr/>
        </p:nvCxnSpPr>
        <p:spPr>
          <a:xfrm>
            <a:off x="249382" y="889463"/>
            <a:ext cx="8670174" cy="8312"/>
          </a:xfrm>
          <a:prstGeom prst="line">
            <a:avLst/>
          </a:prstGeom>
          <a:ln w="76200"/>
          <a:effectLst>
            <a:outerShdw blurRad="50800" dist="381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644" y="326503"/>
            <a:ext cx="3890356" cy="510069"/>
          </a:xfrm>
          <a:prstGeom prst="rect">
            <a:avLst/>
          </a:prstGeom>
        </p:spPr>
      </p:pic>
      <p:sp>
        <p:nvSpPr>
          <p:cNvPr id="6" name="内容占位符 2"/>
          <p:cNvSpPr txBox="1">
            <a:spLocks/>
          </p:cNvSpPr>
          <p:nvPr/>
        </p:nvSpPr>
        <p:spPr>
          <a:xfrm>
            <a:off x="274319" y="2471352"/>
            <a:ext cx="8645237" cy="12974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latin typeface="Times New Roman" panose="02020603050405020304" pitchFamily="18" charset="0"/>
                <a:cs typeface="Times New Roman" panose="02020603050405020304" pitchFamily="18" charset="0"/>
              </a:rPr>
              <a:t>A reconstruction algorithm based on </a:t>
            </a:r>
            <a:r>
              <a:rPr lang="en-US" altLang="zh-CN" b="1" i="1" dirty="0" smtClean="0">
                <a:latin typeface="Times New Roman" panose="02020603050405020304" pitchFamily="18" charset="0"/>
                <a:cs typeface="Times New Roman" panose="02020603050405020304" pitchFamily="18" charset="0"/>
              </a:rPr>
              <a:t>energy theory </a:t>
            </a:r>
            <a:r>
              <a:rPr lang="en-US" altLang="zh-CN" dirty="0" smtClean="0">
                <a:latin typeface="Times New Roman" panose="02020603050405020304" pitchFamily="18" charset="0"/>
                <a:cs typeface="Times New Roman" panose="02020603050405020304" pitchFamily="18" charset="0"/>
              </a:rPr>
              <a:t>solved  using belief propagation with </a:t>
            </a:r>
            <a:r>
              <a:rPr lang="en-US" altLang="zh-CN" b="1" i="1" dirty="0" smtClean="0">
                <a:latin typeface="Times New Roman" panose="02020603050405020304" pitchFamily="18" charset="0"/>
                <a:cs typeface="Times New Roman" panose="02020603050405020304" pitchFamily="18" charset="0"/>
              </a:rPr>
              <a:t>color</a:t>
            </a:r>
            <a:r>
              <a:rPr lang="en-US" altLang="zh-CN" dirty="0" smtClean="0">
                <a:latin typeface="Times New Roman" panose="02020603050405020304" pitchFamily="18" charset="0"/>
                <a:cs typeface="Times New Roman" panose="02020603050405020304" pitchFamily="18" charset="0"/>
              </a:rPr>
              <a:t>, </a:t>
            </a:r>
            <a:r>
              <a:rPr lang="en-US" altLang="zh-CN" b="1" i="1" dirty="0" smtClean="0">
                <a:latin typeface="Times New Roman" panose="02020603050405020304" pitchFamily="18" charset="0"/>
                <a:cs typeface="Times New Roman" panose="02020603050405020304" pitchFamily="18" charset="0"/>
              </a:rPr>
              <a:t>coherence</a:t>
            </a:r>
            <a:r>
              <a:rPr lang="en-US" altLang="zh-CN" dirty="0" smtClean="0">
                <a:latin typeface="Times New Roman" panose="02020603050405020304" pitchFamily="18" charset="0"/>
                <a:cs typeface="Times New Roman" panose="02020603050405020304" pitchFamily="18" charset="0"/>
              </a:rPr>
              <a:t> and </a:t>
            </a:r>
            <a:r>
              <a:rPr lang="en-US" altLang="zh-CN" b="1" i="1" dirty="0" smtClean="0">
                <a:latin typeface="Times New Roman" panose="02020603050405020304" pitchFamily="18" charset="0"/>
                <a:cs typeface="Times New Roman" panose="02020603050405020304" pitchFamily="18" charset="0"/>
              </a:rPr>
              <a:t>topological</a:t>
            </a:r>
            <a:r>
              <a:rPr lang="en-US" altLang="zh-CN" dirty="0" smtClean="0">
                <a:latin typeface="Times New Roman" panose="02020603050405020304" pitchFamily="18" charset="0"/>
                <a:cs typeface="Times New Roman" panose="02020603050405020304" pitchFamily="18" charset="0"/>
              </a:rPr>
              <a:t> constrains. </a:t>
            </a:r>
            <a:endParaRPr lang="zh-CN" altLang="en-US" dirty="0">
              <a:latin typeface="Times New Roman" panose="02020603050405020304" pitchFamily="18" charset="0"/>
              <a:cs typeface="Times New Roman" panose="02020603050405020304" pitchFamily="18" charset="0"/>
            </a:endParaRPr>
          </a:p>
        </p:txBody>
      </p:sp>
      <p:sp>
        <p:nvSpPr>
          <p:cNvPr id="9" name="矩形 8"/>
          <p:cNvSpPr/>
          <p:nvPr/>
        </p:nvSpPr>
        <p:spPr>
          <a:xfrm>
            <a:off x="239946" y="2471352"/>
            <a:ext cx="8645238" cy="1297458"/>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7" name="内容占位符 2"/>
          <p:cNvSpPr txBox="1">
            <a:spLocks/>
          </p:cNvSpPr>
          <p:nvPr/>
        </p:nvSpPr>
        <p:spPr>
          <a:xfrm>
            <a:off x="274319" y="4015945"/>
            <a:ext cx="8645237" cy="1260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latin typeface="Times New Roman" panose="02020603050405020304" pitchFamily="18" charset="0"/>
                <a:cs typeface="Times New Roman" panose="02020603050405020304" pitchFamily="18" charset="0"/>
              </a:rPr>
              <a:t>A vessel </a:t>
            </a:r>
            <a:r>
              <a:rPr lang="en-US" altLang="zh-CN" b="1" i="1" dirty="0" smtClean="0">
                <a:latin typeface="Times New Roman" panose="02020603050405020304" pitchFamily="18" charset="0"/>
                <a:cs typeface="Times New Roman" panose="02020603050405020304" pitchFamily="18" charset="0"/>
              </a:rPr>
              <a:t>motion tracking </a:t>
            </a:r>
            <a:r>
              <a:rPr lang="en-US" altLang="zh-CN" dirty="0" smtClean="0">
                <a:latin typeface="Times New Roman" panose="02020603050405020304" pitchFamily="18" charset="0"/>
                <a:cs typeface="Times New Roman" panose="02020603050405020304" pitchFamily="18" charset="0"/>
              </a:rPr>
              <a:t>system with </a:t>
            </a:r>
            <a:r>
              <a:rPr lang="en-US" altLang="zh-CN" b="1" i="1" dirty="0" smtClean="0">
                <a:latin typeface="Times New Roman" panose="02020603050405020304" pitchFamily="18" charset="0"/>
                <a:cs typeface="Times New Roman" panose="02020603050405020304" pitchFamily="18" charset="0"/>
              </a:rPr>
              <a:t>fully parallelized </a:t>
            </a:r>
            <a:r>
              <a:rPr lang="en-US" altLang="zh-CN" dirty="0" smtClean="0">
                <a:latin typeface="Times New Roman" panose="02020603050405020304" pitchFamily="18" charset="0"/>
                <a:cs typeface="Times New Roman" panose="02020603050405020304" pitchFamily="18" charset="0"/>
              </a:rPr>
              <a:t>image processing algorithm and </a:t>
            </a:r>
            <a:r>
              <a:rPr lang="en-US" altLang="zh-CN" b="1" i="1" dirty="0" smtClean="0">
                <a:latin typeface="Times New Roman" panose="02020603050405020304" pitchFamily="18" charset="0"/>
                <a:cs typeface="Times New Roman" panose="02020603050405020304" pitchFamily="18" charset="0"/>
              </a:rPr>
              <a:t>partially parallelized </a:t>
            </a:r>
            <a:r>
              <a:rPr lang="en-US" altLang="zh-CN" dirty="0" smtClean="0">
                <a:latin typeface="Times New Roman" panose="02020603050405020304" pitchFamily="18" charset="0"/>
                <a:cs typeface="Times New Roman" panose="02020603050405020304" pitchFamily="18" charset="0"/>
              </a:rPr>
              <a:t>belief propagation. </a:t>
            </a:r>
            <a:endParaRPr lang="zh-CN" altLang="en-US" dirty="0">
              <a:latin typeface="Times New Roman" panose="02020603050405020304" pitchFamily="18" charset="0"/>
              <a:cs typeface="Times New Roman" panose="02020603050405020304" pitchFamily="18" charset="0"/>
            </a:endParaRPr>
          </a:p>
        </p:txBody>
      </p:sp>
      <p:sp>
        <p:nvSpPr>
          <p:cNvPr id="10" name="矩形 9"/>
          <p:cNvSpPr/>
          <p:nvPr/>
        </p:nvSpPr>
        <p:spPr>
          <a:xfrm>
            <a:off x="239946" y="3974541"/>
            <a:ext cx="8645238" cy="1301796"/>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8" name="矩形 7"/>
          <p:cNvSpPr/>
          <p:nvPr/>
        </p:nvSpPr>
        <p:spPr>
          <a:xfrm>
            <a:off x="239946" y="1355142"/>
            <a:ext cx="8645238" cy="910478"/>
          </a:xfrm>
          <a:prstGeom prst="rect">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marL="514350" indent="-514350">
              <a:spcBef>
                <a:spcPts val="1800"/>
              </a:spcBef>
              <a:buFont typeface="+mj-lt"/>
              <a:buAutoNum type="arabicPeriod"/>
            </a:pPr>
            <a:endParaRPr lang="en-US" altLang="zh-CN" sz="3200" dirty="0" smtClean="0">
              <a:latin typeface="Times New Roman" pitchFamily="18" charset="0"/>
              <a:cs typeface="Times New Roman" pitchFamily="18" charset="0"/>
            </a:endParaRPr>
          </a:p>
        </p:txBody>
      </p:sp>
      <p:sp>
        <p:nvSpPr>
          <p:cNvPr id="12" name="内容占位符 2"/>
          <p:cNvSpPr txBox="1">
            <a:spLocks/>
          </p:cNvSpPr>
          <p:nvPr/>
        </p:nvSpPr>
        <p:spPr>
          <a:xfrm>
            <a:off x="239946" y="1383154"/>
            <a:ext cx="8645237" cy="882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latin typeface="Times New Roman" panose="02020603050405020304" pitchFamily="18" charset="0"/>
                <a:cs typeface="Times New Roman" panose="02020603050405020304" pitchFamily="18" charset="0"/>
              </a:rPr>
              <a:t>An efficient </a:t>
            </a:r>
            <a:r>
              <a:rPr lang="en-US" altLang="zh-CN" b="1" i="1" dirty="0" smtClean="0">
                <a:latin typeface="Times New Roman" panose="02020603050405020304" pitchFamily="18" charset="0"/>
                <a:cs typeface="Times New Roman" panose="02020603050405020304" pitchFamily="18" charset="0"/>
              </a:rPr>
              <a:t>parallelized</a:t>
            </a:r>
            <a:r>
              <a:rPr lang="en-US" altLang="zh-CN" i="1" dirty="0" smtClean="0">
                <a:latin typeface="Times New Roman" panose="02020603050405020304" pitchFamily="18" charset="0"/>
                <a:cs typeface="Times New Roman" panose="02020603050405020304" pitchFamily="18" charset="0"/>
              </a:rPr>
              <a:t> </a:t>
            </a:r>
            <a:r>
              <a:rPr lang="en-US" altLang="zh-CN" b="1" i="1" dirty="0" smtClean="0">
                <a:latin typeface="Times New Roman" panose="02020603050405020304" pitchFamily="18" charset="0"/>
                <a:cs typeface="Times New Roman" panose="02020603050405020304" pitchFamily="18" charset="0"/>
              </a:rPr>
              <a:t>thinning</a:t>
            </a:r>
            <a:r>
              <a:rPr lang="en-US" altLang="zh-CN" i="1"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and </a:t>
            </a:r>
            <a:r>
              <a:rPr lang="en-US" altLang="zh-CN" b="1" i="1" dirty="0" smtClean="0">
                <a:latin typeface="Times New Roman" panose="02020603050405020304" pitchFamily="18" charset="0"/>
                <a:cs typeface="Times New Roman" panose="02020603050405020304" pitchFamily="18" charset="0"/>
              </a:rPr>
              <a:t>refining</a:t>
            </a:r>
            <a:r>
              <a:rPr lang="en-US" altLang="zh-CN" dirty="0" smtClean="0">
                <a:latin typeface="Times New Roman" panose="02020603050405020304" pitchFamily="18" charset="0"/>
                <a:cs typeface="Times New Roman" panose="02020603050405020304" pitchFamily="18" charset="0"/>
              </a:rPr>
              <a:t> method for extracting </a:t>
            </a:r>
            <a:r>
              <a:rPr lang="en-US" altLang="zh-CN" b="1" i="1" dirty="0" smtClean="0">
                <a:latin typeface="Times New Roman" panose="02020603050405020304" pitchFamily="18" charset="0"/>
                <a:cs typeface="Times New Roman" panose="02020603050405020304" pitchFamily="18" charset="0"/>
              </a:rPr>
              <a:t>vessel skeletons </a:t>
            </a:r>
            <a:r>
              <a:rPr lang="en-US" altLang="zh-CN" dirty="0" smtClean="0">
                <a:latin typeface="Times New Roman" panose="02020603050405020304" pitchFamily="18" charset="0"/>
                <a:cs typeface="Times New Roman" panose="02020603050405020304" pitchFamily="18" charset="0"/>
              </a:rPr>
              <a:t>and </a:t>
            </a:r>
            <a:r>
              <a:rPr lang="en-US" altLang="zh-CN" b="1" i="1" dirty="0" smtClean="0">
                <a:latin typeface="Times New Roman" panose="02020603050405020304" pitchFamily="18" charset="0"/>
                <a:cs typeface="Times New Roman" panose="02020603050405020304" pitchFamily="18" charset="0"/>
              </a:rPr>
              <a:t>key points</a:t>
            </a:r>
            <a:r>
              <a:rPr lang="en-US" altLang="zh-CN"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808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8" grpId="0" animBg="1"/>
      <p:bldP spid="8" grpId="1"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3335</TotalTime>
  <Words>3658</Words>
  <Application>Microsoft Office PowerPoint</Application>
  <PresentationFormat>全屏显示(4:3)</PresentationFormat>
  <Paragraphs>423</Paragraphs>
  <Slides>36</Slides>
  <Notes>36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36</vt:i4>
      </vt:variant>
    </vt:vector>
  </HeadingPairs>
  <TitlesOfParts>
    <vt:vector size="44" baseType="lpstr">
      <vt:lpstr>Times New Roman</vt:lpstr>
      <vt:lpstr>Wingdings</vt:lpstr>
      <vt:lpstr>Arial</vt:lpstr>
      <vt:lpstr>Cambria Math</vt:lpstr>
      <vt:lpstr>Calibri Light</vt:lpstr>
      <vt:lpstr>宋体</vt:lpstr>
      <vt:lpstr>Calibri</vt:lpstr>
      <vt:lpstr>Office 主题</vt:lpstr>
      <vt:lpstr>Parallelized 4D Structure, Shape, and Motion Reconstruction of Vessels  from Multiview X-Ray Angiograms</vt:lpstr>
      <vt:lpstr>Outline</vt:lpstr>
      <vt:lpstr>Related Work</vt:lpstr>
      <vt:lpstr>Related Work</vt:lpstr>
      <vt:lpstr>Related Work</vt:lpstr>
      <vt:lpstr>Related Work</vt:lpstr>
      <vt:lpstr>Related Work</vt:lpstr>
      <vt:lpstr>Challenges</vt:lpstr>
      <vt:lpstr>Contributions</vt:lpstr>
      <vt:lpstr>Outline</vt:lpstr>
      <vt:lpstr>Overview</vt:lpstr>
      <vt:lpstr>Vessel Enhancement</vt:lpstr>
      <vt:lpstr>Vessel Extractiona</vt:lpstr>
      <vt:lpstr>Thinning</vt:lpstr>
      <vt:lpstr>Feature Extraction</vt:lpstr>
      <vt:lpstr>Static Reconstruction</vt:lpstr>
      <vt:lpstr>Static Reconstruction</vt:lpstr>
      <vt:lpstr>Static Reconstruction</vt:lpstr>
      <vt:lpstr>Static Reconstruction</vt:lpstr>
      <vt:lpstr>Motion Reconstruction</vt:lpstr>
      <vt:lpstr>Parallelized Implementation</vt:lpstr>
      <vt:lpstr>Parallelized Implementation</vt:lpstr>
      <vt:lpstr>Parallelized Implementation</vt:lpstr>
      <vt:lpstr>Outline</vt:lpstr>
      <vt:lpstr>Data Acquisition</vt:lpstr>
      <vt:lpstr>Data Acquisition</vt:lpstr>
      <vt:lpstr>Reconstructed Synthetic Data</vt:lpstr>
      <vt:lpstr>Reconstructed Synthetic Data</vt:lpstr>
      <vt:lpstr>Timing</vt:lpstr>
      <vt:lpstr>Reconstructed Clinical Data</vt:lpstr>
      <vt:lpstr>Timing</vt:lpstr>
      <vt:lpstr>Reconstructed Clinical Data</vt:lpstr>
      <vt:lpstr>Outline</vt:lpstr>
      <vt:lpstr>Conclusion</vt:lpstr>
      <vt:lpstr>Parallelized 4D Structure, Shape, and Motion Reconstruction of Vessels  from Multiview X-Ray Angiograms</vt:lpstr>
      <vt:lpstr>Any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刘星龙</dc:creator>
  <cp:lastModifiedBy>刘星龙</cp:lastModifiedBy>
  <cp:revision>536</cp:revision>
  <dcterms:created xsi:type="dcterms:W3CDTF">2014-05-16T05:36:58Z</dcterms:created>
  <dcterms:modified xsi:type="dcterms:W3CDTF">2014-06-07T03:31:03Z</dcterms:modified>
</cp:coreProperties>
</file>