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92" r:id="rId3"/>
    <p:sldId id="325" r:id="rId4"/>
    <p:sldId id="296" r:id="rId5"/>
    <p:sldId id="329" r:id="rId6"/>
    <p:sldId id="312" r:id="rId7"/>
    <p:sldId id="318" r:id="rId8"/>
    <p:sldId id="283" r:id="rId9"/>
    <p:sldId id="330" r:id="rId10"/>
    <p:sldId id="281" r:id="rId11"/>
    <p:sldId id="278" r:id="rId12"/>
    <p:sldId id="333" r:id="rId13"/>
    <p:sldId id="302" r:id="rId14"/>
    <p:sldId id="303" r:id="rId15"/>
    <p:sldId id="334" r:id="rId16"/>
    <p:sldId id="304" r:id="rId17"/>
    <p:sldId id="335" r:id="rId18"/>
    <p:sldId id="279" r:id="rId19"/>
    <p:sldId id="336" r:id="rId20"/>
    <p:sldId id="337" r:id="rId21"/>
    <p:sldId id="331" r:id="rId22"/>
    <p:sldId id="308" r:id="rId23"/>
    <p:sldId id="309" r:id="rId24"/>
    <p:sldId id="332" r:id="rId25"/>
    <p:sldId id="298" r:id="rId26"/>
    <p:sldId id="282" r:id="rId27"/>
    <p:sldId id="293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259" autoAdjust="0"/>
  </p:normalViewPr>
  <p:slideViewPr>
    <p:cSldViewPr>
      <p:cViewPr varScale="1">
        <p:scale>
          <a:sx n="97" d="100"/>
          <a:sy n="97" d="100"/>
        </p:scale>
        <p:origin x="18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8FB0F-8575-4152-A39C-3C98CE18670E}" type="datetimeFigureOut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724E-20CE-4A5F-8DB1-CCB6186CAE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4012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00C6C-A80E-4C6C-B3EA-265C83F5AAA4}" type="datetimeFigureOut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8276-9D0B-40E9-BE86-86B2208EA8E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6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Good morning, My</a:t>
            </a:r>
            <a:r>
              <a:rPr lang="en-US" altLang="zh-CN" baseline="0" dirty="0" smtClean="0"/>
              <a:t> name is </a:t>
            </a:r>
            <a:r>
              <a:rPr lang="en-US" altLang="zh-CN" baseline="0" dirty="0" err="1" smtClean="0"/>
              <a:t>Xinglong</a:t>
            </a:r>
            <a:r>
              <a:rPr lang="en-US" altLang="zh-CN" baseline="0" dirty="0" smtClean="0"/>
              <a:t> Liu, I am a PhD candidate from </a:t>
            </a:r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State Key Laboratory of Virtual Reality Technology and Systems, </a:t>
            </a:r>
            <a:r>
              <a:rPr lang="en-US" altLang="zh-CN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Beihang</a:t>
            </a:r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University, China.</a:t>
            </a:r>
          </a:p>
          <a:p>
            <a:r>
              <a:rPr lang="en-US" altLang="zh-CN" baseline="0" dirty="0" smtClean="0"/>
              <a:t>I did my work </a:t>
            </a:r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Doctor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Hou</a:t>
            </a:r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Prof. </a:t>
            </a:r>
            <a:r>
              <a:rPr lang="en-US" altLang="zh-CN" sz="1200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and Prof. Qin from Stony 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Brook University</a:t>
            </a:r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zh-CN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title of my paper is: 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Efﬁcient 3D Reconstruction of Vessels from Multi-views of X-Ray Angiography.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E2C14-E1C9-4ADC-9B01-DFCE912091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46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So,</a:t>
            </a:r>
            <a:r>
              <a:rPr lang="en-US" altLang="zh-CN" baseline="0" dirty="0" smtClean="0"/>
              <a:t> the first step is the image enhancement.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44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core of the step is the convolution between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the image and the</a:t>
            </a:r>
            <a:r>
              <a:rPr lang="en-US" altLang="zh-CN" baseline="0" dirty="0" smtClean="0"/>
              <a:t> environment function</a:t>
            </a:r>
            <a:r>
              <a:rPr lang="en-US" altLang="zh-CN" dirty="0" smtClean="0"/>
              <a:t> .</a:t>
            </a:r>
            <a:r>
              <a:rPr lang="en-US" altLang="zh-CN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3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0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Vessel extraction is also based on convolution.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5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We generate the proxy particles just behind the fluid particle so they are going to contact and response.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21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096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</a:t>
            </a:r>
            <a:r>
              <a:rPr lang="en-US" altLang="zh-CN" baseline="0" dirty="0" smtClean="0"/>
              <a:t> investigate the 8-neighbours of the current point.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601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imaging modality of the X-Ray angiograms is</a:t>
            </a:r>
            <a:r>
              <a:rPr lang="en-US" altLang="zh-CN" baseline="0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diﬀerent from the ways other imaging devices such as</a:t>
            </a:r>
          </a:p>
          <a:p>
            <a:r>
              <a:rPr lang="en-US" altLang="zh-CN" dirty="0" smtClean="0"/>
              <a:t>cameras or videos work in. The light source is the</a:t>
            </a:r>
          </a:p>
          <a:p>
            <a:r>
              <a:rPr lang="en-US" altLang="zh-CN" dirty="0" smtClean="0"/>
              <a:t>X-Ray source and the imaging plane is the intensiﬁer. </a:t>
            </a:r>
          </a:p>
          <a:p>
            <a:r>
              <a:rPr lang="en-US" altLang="zh-CN" dirty="0" smtClean="0"/>
              <a:t>The imaging procedure is mostly like perspective projection under 3D space. We simulated this procedure using OpenGL.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frustum of each color represents one view of the angiograms. The source of the frustum could be seen </a:t>
            </a:r>
          </a:p>
          <a:p>
            <a:r>
              <a:rPr lang="en-US" altLang="zh-CN" dirty="0" smtClean="0"/>
              <a:t>as X-Ray source, while the far plane could be seen as the intensiﬁer. The vessel skeletons should be at the </a:t>
            </a:r>
          </a:p>
          <a:p>
            <a:r>
              <a:rPr lang="en-US" altLang="zh-CN" dirty="0" err="1" smtClean="0"/>
              <a:t>iso</a:t>
            </a:r>
            <a:r>
              <a:rPr lang="en-US" altLang="zh-CN" dirty="0" smtClean="0"/>
              <a:t>-center. The exact intersected lines from every view should be 3D space structures of the skeletons of the </a:t>
            </a:r>
          </a:p>
          <a:p>
            <a:r>
              <a:rPr lang="en-US" altLang="zh-CN" dirty="0" smtClean="0"/>
              <a:t>projected vessels. Being aware of the diameters at every skeleton point, we can get the structures of the vessels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84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 our approach, we use at least three views of angiograms at the same </a:t>
            </a:r>
            <a:r>
              <a:rPr lang="en-US" altLang="zh-CN" dirty="0" err="1" smtClean="0"/>
              <a:t>cardic</a:t>
            </a:r>
            <a:r>
              <a:rPr lang="en-US" altLang="zh-CN" dirty="0" smtClean="0"/>
              <a:t> cycle and choose the </a:t>
            </a:r>
          </a:p>
          <a:p>
            <a:r>
              <a:rPr lang="en-US" altLang="zh-CN" dirty="0" smtClean="0"/>
              <a:t>projection view I 1 as a reference view which includes the least foreshortening and overlap among all the views.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Each depth can be assigned with a label li . Meanwhile, each skeleton point on reference view I1 </a:t>
            </a:r>
          </a:p>
          <a:p>
            <a:r>
              <a:rPr lang="en-US" altLang="zh-CN" dirty="0" smtClean="0"/>
              <a:t>corresponds one projected line from the source to the intensiﬁer through all the layers.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Therefore, for a given pixel p on I1 , the pair (p , l </a:t>
            </a:r>
            <a:r>
              <a:rPr lang="en-US" altLang="zh-CN" dirty="0" err="1" smtClean="0"/>
              <a:t>i</a:t>
            </a:r>
            <a:r>
              <a:rPr lang="en-US" altLang="zh-CN" dirty="0" smtClean="0"/>
              <a:t> ) uniquely identiﬁes a point in 3D space. So, the goal </a:t>
            </a:r>
          </a:p>
          <a:p>
            <a:r>
              <a:rPr lang="en-US" altLang="zh-CN" dirty="0" smtClean="0"/>
              <a:t>of the 3D reconstruction is to optimally assign an label li to each p on the centerline of the reference view I1.</a:t>
            </a:r>
          </a:p>
          <a:p>
            <a:r>
              <a:rPr lang="en-US" altLang="zh-CN" dirty="0" smtClean="0"/>
              <a:t>This problem can be formulated as an energy minimization problem considering connectivity and topological</a:t>
            </a:r>
          </a:p>
          <a:p>
            <a:r>
              <a:rPr lang="en-US" altLang="zh-CN" dirty="0" smtClean="0"/>
              <a:t>structures.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42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18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This is an overview of my presentation.</a:t>
            </a:r>
          </a:p>
          <a:p>
            <a:r>
              <a:rPr lang="en-US" altLang="zh-CN" baseline="0" dirty="0" smtClean="0"/>
              <a:t>I will first talk about our motivation and then the  method and then the experimental results, finally we will talk about the conclusion and future work.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16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This is an overview of my presentation, I will begin with Introduction, and then talk about the algorithmic details, then show some experimental results, and at last, I will make a conclusion and talk about the future work.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198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test our reconstruction method on synthetic data and</a:t>
            </a:r>
          </a:p>
          <a:p>
            <a:r>
              <a:rPr lang="en-US" altLang="zh-CN" dirty="0" smtClean="0"/>
              <a:t>real clinical data, respectively. Compared with real data, the</a:t>
            </a:r>
          </a:p>
          <a:p>
            <a:r>
              <a:rPr lang="en-US" altLang="zh-CN" dirty="0" smtClean="0"/>
              <a:t>reconstruction of synthetic data is easy to assess because of</a:t>
            </a:r>
          </a:p>
          <a:p>
            <a:r>
              <a:rPr lang="en-US" altLang="zh-CN" dirty="0" smtClean="0"/>
              <a:t>the vessel ground truth. The ﬁnal reconstruction results of</a:t>
            </a:r>
          </a:p>
          <a:p>
            <a:r>
              <a:rPr lang="en-US" altLang="zh-CN" dirty="0" smtClean="0"/>
              <a:t>synthetic data are shown.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In the top row, the yellow lines indicate the</a:t>
            </a:r>
          </a:p>
          <a:p>
            <a:r>
              <a:rPr lang="en-US" altLang="zh-CN" baseline="0" dirty="0" smtClean="0"/>
              <a:t>reconstructed skeleton using our method. The green lines</a:t>
            </a:r>
          </a:p>
          <a:p>
            <a:r>
              <a:rPr lang="en-US" altLang="zh-CN" baseline="0" dirty="0" smtClean="0"/>
              <a:t>indicate the ground truth obtained in our simulation plat-</a:t>
            </a:r>
          </a:p>
          <a:p>
            <a:r>
              <a:rPr lang="en-US" altLang="zh-CN" baseline="0" dirty="0" smtClean="0"/>
              <a:t>form. The white box is the bounding box of the ground</a:t>
            </a:r>
          </a:p>
          <a:p>
            <a:r>
              <a:rPr lang="en-US" altLang="zh-CN" baseline="0" dirty="0" smtClean="0"/>
              <a:t>truth.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840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01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This is an overview of my presentation, I will begin with Introduction, and then talk about the algorithmic details, then show some experimental results, and at last, I will make a conclusion and talk about the future work.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9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40000" indent="-540000">
              <a:lnSpc>
                <a:spcPct val="120000"/>
              </a:lnSpc>
              <a:spcBef>
                <a:spcPts val="1800"/>
              </a:spcBef>
              <a:buFont typeface="Arial" pitchFamily="34" charset="0"/>
              <a:buNone/>
            </a:pPr>
            <a:endParaRPr lang="en-US" altLang="zh-CN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69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444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Thank You!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38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is a demo with reconstructed vessel skeletons. The green one in the center is the ground truth constructed by human hands. </a:t>
            </a:r>
          </a:p>
          <a:p>
            <a:r>
              <a:rPr lang="en-US" altLang="zh-CN" baseline="0" dirty="0" smtClean="0"/>
              <a:t>The yellow one in the center is the reconstructed skeletons from three views of 2D skeletons.  During the rotation, there are three </a:t>
            </a:r>
          </a:p>
          <a:p>
            <a:r>
              <a:rPr lang="en-US" altLang="zh-CN" baseline="0" dirty="0" smtClean="0"/>
              <a:t>Views of angiograms used to reconstruct the 3D structures.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can split the two skeletons to have a more accurate sense of the difference between them. (00:30)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1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Also, we extract the diameter data</a:t>
            </a:r>
            <a:r>
              <a:rPr lang="en-US" altLang="zh-CN" baseline="0" dirty="0" smtClean="0"/>
              <a:t> from the contour of the vessels. This demo shows the reconstructed vessels from both </a:t>
            </a:r>
            <a:r>
              <a:rPr lang="en-US" altLang="zh-CN" baseline="0" dirty="0" err="1" smtClean="0"/>
              <a:t>synthetical</a:t>
            </a:r>
            <a:r>
              <a:rPr lang="en-US" altLang="zh-CN" baseline="0" dirty="0" smtClean="0"/>
              <a:t> data </a:t>
            </a:r>
            <a:r>
              <a:rPr lang="en-US" altLang="zh-CN" baseline="0" smtClean="0"/>
              <a:t>and with </a:t>
            </a:r>
            <a:r>
              <a:rPr lang="en-US" altLang="zh-CN" baseline="0" dirty="0" smtClean="0"/>
              <a:t>diameters. All vessels are </a:t>
            </a:r>
          </a:p>
          <a:p>
            <a:r>
              <a:rPr lang="en-US" altLang="zh-CN" baseline="0" dirty="0" smtClean="0"/>
              <a:t>Rendered as connected cylinders.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93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So</a:t>
            </a:r>
            <a:r>
              <a:rPr lang="en-US" altLang="zh-CN" baseline="0" dirty="0" smtClean="0"/>
              <a:t>, we see four challenges in the field of 3D reconstruction from 2D images.</a:t>
            </a:r>
          </a:p>
          <a:p>
            <a:r>
              <a:rPr lang="en-US" altLang="zh-CN" baseline="0" dirty="0" smtClean="0"/>
              <a:t>First, there are inherent shortcomings during the imaging of X-Ray.</a:t>
            </a:r>
          </a:p>
          <a:p>
            <a:r>
              <a:rPr lang="en-US" altLang="zh-CN" baseline="0" dirty="0" smtClean="0"/>
              <a:t>Then, we also </a:t>
            </a:r>
            <a:r>
              <a:rPr lang="en-US" altLang="zh-CN" baseline="0" dirty="0" err="1" smtClean="0"/>
              <a:t>wanna</a:t>
            </a:r>
            <a:r>
              <a:rPr lang="en-US" altLang="zh-CN" baseline="0" dirty="0" smtClean="0"/>
              <a:t> avoid registration as well as add constrains during the reconstruction.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06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35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03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This is an overview of my presentation, I will begin with Introduction, and then talk about the algorithmic details, then show some experimental results, and at last, I will make a conclusion and talk about the future work.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30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The pipeline is shown in Figure 1. First, we apply the multi-scale </a:t>
            </a:r>
            <a:r>
              <a:rPr lang="en-US" altLang="zh-CN" dirty="0" err="1" smtClean="0"/>
              <a:t>retinex</a:t>
            </a:r>
            <a:r>
              <a:rPr lang="en-US" altLang="zh-CN" dirty="0" smtClean="0"/>
              <a:t> method to enhance the</a:t>
            </a:r>
          </a:p>
          <a:p>
            <a:r>
              <a:rPr lang="en-US" altLang="zh-CN" dirty="0" smtClean="0"/>
              <a:t> contrast of the angiogram. Second, we implement a CUDA edition of Hessian matrix based vessel ﬁlter with </a:t>
            </a:r>
          </a:p>
          <a:p>
            <a:r>
              <a:rPr lang="en-US" altLang="zh-CN" dirty="0" smtClean="0"/>
              <a:t>hysteresis </a:t>
            </a:r>
            <a:r>
              <a:rPr lang="en-US" altLang="zh-CN" dirty="0" err="1" smtClean="0"/>
              <a:t>thresholding</a:t>
            </a:r>
            <a:r>
              <a:rPr lang="en-US" altLang="zh-CN" dirty="0" smtClean="0"/>
              <a:t> to get the preprocessing results. Third, we perform the fast-marching method </a:t>
            </a:r>
          </a:p>
          <a:p>
            <a:r>
              <a:rPr lang="en-US" altLang="zh-CN" dirty="0" smtClean="0"/>
              <a:t>using second order derivatives and cross neighbor templates to extract the accurate centerline of the vascular-structure. </a:t>
            </a:r>
          </a:p>
          <a:p>
            <a:r>
              <a:rPr lang="en-US" altLang="zh-CN" dirty="0" smtClean="0"/>
              <a:t>Finally, 3D reconstruction with local constraints and space consistencies is formulated as an </a:t>
            </a:r>
          </a:p>
          <a:p>
            <a:r>
              <a:rPr lang="en-US" altLang="zh-CN" dirty="0" smtClean="0"/>
              <a:t>energy minimization problem and solved using belief propagation. All these lead to a fast reconstruction result of the data and</a:t>
            </a:r>
          </a:p>
          <a:p>
            <a:r>
              <a:rPr lang="en-US" altLang="zh-CN" dirty="0" smtClean="0"/>
              <a:t>promise accuracy and e ﬃ </a:t>
            </a:r>
            <a:r>
              <a:rPr lang="en-US" altLang="zh-CN" dirty="0" err="1" smtClean="0"/>
              <a:t>ciency</a:t>
            </a:r>
            <a:r>
              <a:rPr lang="en-US" altLang="zh-CN" dirty="0" smtClean="0"/>
              <a:t> which can give the doctor a good sense of coronary artery 3D space structures.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8276-9D0B-40E9-BE86-86B2208EA8E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99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5365-0573-4052-A5A2-0523412EC166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016F8-F8BE-4F27-A45D-69B3145C5AB1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5B74-3892-42FE-8340-3CB4031CF662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3522-E3DC-40AC-8DA6-C5B0E78AD760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82B5-6B2A-4DBE-8370-6B6545EBA12C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EED9E-0C32-4EFA-B884-54442115FB29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5E7C-6445-4666-8883-3FD7BB4DD7B2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55D82-4955-40D1-B3DE-E931299D3DFD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B18B-DB9F-4FAF-A9BD-4EEC099283AC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14B5-1FA9-43F0-B94E-2FBBF666447C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0892-13AC-4A53-BF75-1C45F681BE97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DD9D-D52E-4502-8463-2B2D077B6B28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C54B-AD5D-4FC5-B281-5F92D3685848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AB4E6-1F11-4C85-A2BE-DDB0F622128A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B7D-DBEC-4232-9F1A-4C8F6B4A4FFB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BBBB-925E-46EF-9118-2C7685D2B442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CEB2-75E5-4645-BEC9-BF053EF38715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A96-4667-454B-AF53-246F8886165B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396E-5514-44C8-B5BF-AE27BA64C96F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B1F3-3866-4C1B-8123-966D9199595B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C025C-924A-444E-BEDE-99AF54F84137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4CE-2A30-43F9-A1A6-48FA15709A7C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6111-167B-4A2D-B6F7-F7CAB3C3165D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23C4A-38CB-4586-B509-F6A18A0E40C4}" type="datetime1">
              <a:rPr lang="zh-CN" altLang="en-US" smtClean="0"/>
              <a:pPr/>
              <a:t>2013/10/19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mailto:houfei@vrlab.buaa.edu.cn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hyperlink" Target="mailto:qin@cs.sunysb.edu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jpe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jpe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5496" y="1522521"/>
            <a:ext cx="9108504" cy="1470025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Efﬁcient 3D Reconstruction of Vessels from Multi-views of X-Ray Angiography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2976" y="4357694"/>
            <a:ext cx="8001056" cy="1752600"/>
          </a:xfrm>
        </p:spPr>
        <p:txBody>
          <a:bodyPr>
            <a:normAutofit lnSpcReduction="10000"/>
          </a:bodyPr>
          <a:lstStyle/>
          <a:p>
            <a:r>
              <a:rPr lang="en-US" altLang="zh-CN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State Key Laboratory of Virtual Reality Technology 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Systems,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Beihang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University, China</a:t>
            </a: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houfei@vrlab.buaa.edu.cn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Stony Brook University, Stony Brook, USA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qin@cs.sunysb.edu</a:t>
            </a:r>
            <a:endParaRPr lang="en-US" altLang="zh-CN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7097" y="3429000"/>
            <a:ext cx="630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Xinglong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Liu</a:t>
            </a:r>
            <a:r>
              <a:rPr lang="en-US" altLang="zh-CN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Fei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Hou</a:t>
            </a:r>
            <a:r>
              <a:rPr lang="en-US" altLang="zh-CN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Aimin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Hao</a:t>
            </a:r>
            <a:r>
              <a:rPr lang="en-US" altLang="zh-CN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Hong Qin</a:t>
            </a:r>
            <a:r>
              <a:rPr lang="en-US" altLang="zh-CN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15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5357826"/>
            <a:ext cx="1057296" cy="64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C:\Users\yanglp\Desktop\北航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1985" y="4300060"/>
            <a:ext cx="857256" cy="843452"/>
          </a:xfrm>
          <a:prstGeom prst="rect">
            <a:avLst/>
          </a:prstGeom>
          <a:noFill/>
        </p:spPr>
      </p:pic>
      <p:pic>
        <p:nvPicPr>
          <p:cNvPr id="16389" name="Picture 5" descr="C:\Users\yanglp\Documents\Tencent Files\397246421\Image\EP8IOXJ8QB_(T9]YR_@`8S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-4763"/>
            <a:ext cx="4357685" cy="1379722"/>
          </a:xfrm>
          <a:prstGeom prst="rect">
            <a:avLst/>
          </a:prstGeom>
          <a:noFill/>
        </p:spPr>
      </p:pic>
      <p:pic>
        <p:nvPicPr>
          <p:cNvPr id="19457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458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29"/>
            <a:ext cx="4358280" cy="1383678"/>
          </a:xfrm>
          <a:prstGeom prst="rect">
            <a:avLst/>
          </a:prstGeom>
        </p:spPr>
      </p:pic>
    </p:spTree>
  </p:cSld>
  <p:clrMapOvr>
    <a:masterClrMapping/>
  </p:clrMapOvr>
  <p:transition advTm="3481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9760" y="1070976"/>
            <a:ext cx="8428520" cy="2790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</a:p>
          <a:p>
            <a:pPr lvl="1">
              <a:lnSpc>
                <a:spcPct val="120000"/>
              </a:lnSpc>
              <a:spcBef>
                <a:spcPts val="1800"/>
              </a:spcBef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Overcome shortcomings 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such as the low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 contrast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the low lumen with the wide dynamic range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图片 38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2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58322" y="52604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Retinex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Image Enhancement</a:t>
            </a:r>
            <a:endParaRPr lang="en-US" altLang="zh-CN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39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9760" y="1070976"/>
            <a:ext cx="8428520" cy="2790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图片 38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2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58322" y="52604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Retinex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Image Enhancement</a:t>
            </a:r>
            <a:endParaRPr lang="en-US" altLang="zh-CN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506" y="1772816"/>
            <a:ext cx="6761905" cy="704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11560" y="2564904"/>
                <a:ext cx="76328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 smtClean="0"/>
                  <a:t>  </a:t>
                </a:r>
                <a:r>
                  <a:rPr lang="en-US" altLang="zh-CN" sz="2400" dirty="0">
                    <a:latin typeface="Times New Roman" pitchFamily="18" charset="0"/>
                    <a:cs typeface="Times New Roman" pitchFamily="18" charset="0"/>
                  </a:rPr>
                  <a:t>is the output image</a:t>
                </a:r>
                <a:r>
                  <a:rPr lang="en-US" altLang="zh-CN" sz="2400" dirty="0" smtClean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sz="2400" dirty="0" smtClean="0">
                    <a:latin typeface="Times New Roman" pitchFamily="18" charset="0"/>
                    <a:cs typeface="Times New Roman" pitchFamily="18" charset="0"/>
                  </a:rPr>
                  <a:t>is the input image, * stands for convolution, log is the natural log,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cs typeface="Times New Roman" pitchFamily="18" charset="0"/>
                      </a:rPr>
                      <m:t>F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CN" sz="2400" dirty="0" smtClean="0">
                    <a:latin typeface="Times New Roman" pitchFamily="18" charset="0"/>
                    <a:cs typeface="Times New Roman" pitchFamily="18" charset="0"/>
                  </a:rPr>
                  <a:t>is the environment function.</a:t>
                </a:r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564904"/>
                <a:ext cx="7632848" cy="1200329"/>
              </a:xfrm>
              <a:prstGeom prst="rect">
                <a:avLst/>
              </a:prstGeom>
              <a:blipFill rotWithShape="0">
                <a:blip r:embed="rId11"/>
                <a:stretch>
                  <a:fillRect l="-1198" t="-4569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7844" y="4161508"/>
            <a:ext cx="5695238" cy="657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11560" y="4758243"/>
                <a:ext cx="763284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Times New Roman" pitchFamily="18" charset="0"/>
                    <a:cs typeface="Times New Roman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zh-CN" altLang="en-US" sz="2400">
                        <a:latin typeface="Cambria Math" panose="02040503050406030204" pitchFamily="18" charset="0"/>
                        <a:cs typeface="Times New Roman" pitchFamily="18" charset="0"/>
                      </a:rPr>
                      <m:t>𝜎</m:t>
                    </m:r>
                  </m:oMath>
                </a14:m>
                <a:r>
                  <a:rPr lang="zh-CN" altLang="en-US" sz="2400" dirty="0">
                    <a:latin typeface="Times New Roman" pitchFamily="18" charset="0"/>
                    <a:cs typeface="Times New Roman" pitchFamily="18" charset="0"/>
                  </a:rPr>
                  <a:t> is the standard deviation of gaussian function which controls the detail </a:t>
                </a:r>
                <a:r>
                  <a:rPr lang="zh-CN" altLang="en-US" sz="2400" dirty="0" smtClean="0">
                    <a:latin typeface="Times New Roman" pitchFamily="18" charset="0"/>
                    <a:cs typeface="Times New Roman" pitchFamily="18" charset="0"/>
                  </a:rPr>
                  <a:t>preservation</a:t>
                </a:r>
                <a:r>
                  <a:rPr lang="en-US" altLang="zh-CN" sz="24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758243"/>
                <a:ext cx="7632848" cy="830997"/>
              </a:xfrm>
              <a:prstGeom prst="rect">
                <a:avLst/>
              </a:prstGeom>
              <a:blipFill rotWithShape="0">
                <a:blip r:embed="rId13"/>
                <a:stretch>
                  <a:fillRect l="-1198" t="-5882" r="-1837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64007315"/>
      </p:ext>
    </p:extLst>
  </p:cSld>
  <p:clrMapOvr>
    <a:masterClrMapping/>
  </p:clrMapOvr>
  <p:transition advTm="639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9760" y="1142984"/>
            <a:ext cx="8428520" cy="394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Enhance or extract the vascular structures with the avascular as less as possible.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Vessel Extraction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图片 70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75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2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Vessel Extraction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图片 66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71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429760" y="1142983"/>
            <a:ext cx="8428520" cy="482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every pixel on the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we calculate the second-order derivatives to build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Hessian matrix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And convolve the image with the matrix.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768" y="4437112"/>
            <a:ext cx="3581571" cy="14380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0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Vessel Extraction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图片 66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71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45"/>
              <p:cNvSpPr/>
              <p:nvPr/>
            </p:nvSpPr>
            <p:spPr>
              <a:xfrm>
                <a:off x="429760" y="1142983"/>
                <a:ext cx="8428520" cy="48211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t" anchorCtr="0"/>
              <a:lstStyle/>
              <a:p>
                <a:pPr marL="457200" indent="-457200">
                  <a:lnSpc>
                    <a:spcPct val="120000"/>
                  </a:lnSpc>
                  <a:spcBef>
                    <a:spcPts val="18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Method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Decompose eigenvalues and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r>
                          <a:rPr lang="zh-CN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|≪</m:t>
                    </m:r>
                    <m:sSub>
                      <m:sSubPr>
                        <m:ctrlPr>
                          <a:rPr lang="en-US" altLang="zh-C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r>
                          <a:rPr lang="zh-CN" alt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And define		     and 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Use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endParaRPr lang="en-US" altLang="zh-C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US" altLang="zh-CN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to evaluate the possibility of being one part of vessel structures.</a:t>
                </a: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US" altLang="zh-CN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endParaRPr lang="en-US" altLang="zh-CN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矩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0" y="1142983"/>
                <a:ext cx="8428520" cy="4821105"/>
              </a:xfrm>
              <a:prstGeom prst="rect">
                <a:avLst/>
              </a:prstGeom>
              <a:blipFill rotWithShape="0">
                <a:blip r:embed="rId10"/>
                <a:stretch>
                  <a:fillRect l="-2242" t="-885" b="-87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456" y="3923279"/>
            <a:ext cx="7400000" cy="1161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6176" y="2661299"/>
            <a:ext cx="2011960" cy="4994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5915" y="2564904"/>
            <a:ext cx="1337389" cy="779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228859"/>
      </p:ext>
    </p:extLst>
  </p:cSld>
  <p:clrMapOvr>
    <a:masterClrMapping/>
  </p:clrMapOvr>
  <p:transition advTm="1850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9760" y="1142983"/>
            <a:ext cx="8428520" cy="4985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Make the vessels thinner and get the vascular skeleton. 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Apply template-based feature finding.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 altLang="zh-CN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Centerline Tracking</a:t>
            </a: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图片 59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63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36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9760" y="1142983"/>
            <a:ext cx="8428520" cy="4985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iteration parallel method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zh-CN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Based on 8-neighbours on 2D images.</a:t>
            </a:r>
          </a:p>
          <a:p>
            <a:pPr marL="914400" lvl="1" indent="-4572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Easy to be implemented on CUDA.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 altLang="zh-CN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Centerline Tracking</a:t>
            </a: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图片 59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63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0572" y="2564904"/>
            <a:ext cx="3942857" cy="156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359768"/>
      </p:ext>
    </p:extLst>
  </p:cSld>
  <p:clrMapOvr>
    <a:masterClrMapping/>
  </p:clrMapOvr>
  <p:transition advTm="1336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Reconstruction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3" name="矩形 132"/>
          <p:cNvSpPr/>
          <p:nvPr/>
        </p:nvSpPr>
        <p:spPr>
          <a:xfrm>
            <a:off x="7308304" y="4437112"/>
            <a:ext cx="1368152" cy="13681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XRay</a:t>
            </a:r>
            <a:endParaRPr lang="en-US" altLang="zh-C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0000" indent="-540000"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Perspective</a:t>
            </a:r>
          </a:p>
          <a:p>
            <a:pPr marL="540000" indent="-540000"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Projection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图片 41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5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6891662" cy="4772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51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Reconstruction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图片 41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5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11" y="1264283"/>
            <a:ext cx="6304065" cy="472878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148064" y="5539432"/>
            <a:ext cx="2952328" cy="5085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5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Sketch Map Of Space Division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824"/>
      </p:ext>
    </p:extLst>
  </p:cSld>
  <p:clrMapOvr>
    <a:masterClrMapping/>
  </p:clrMapOvr>
  <p:transition advTm="3951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Reconstruction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图片 41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5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8322" y="2014886"/>
            <a:ext cx="8606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Our goal is to ﬁnd the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minimum energy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and we use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the belief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propagation (BP) method to achieve the solution.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compute the minimum sum of all the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grouped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vessel skeletons’ cost, and obtain the optimal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solution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for the whole vessel skeleton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tree. After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reconstruction of the 3D skeletons of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the coronary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arteries, using the diameters we extracted, we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obtain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ﬁnal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results.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800974"/>
      </p:ext>
    </p:extLst>
  </p:cSld>
  <p:clrMapOvr>
    <a:masterClrMapping/>
  </p:clrMapOvr>
  <p:transition advTm="3951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Presentation Overview</a:t>
            </a:r>
          </a:p>
        </p:txBody>
      </p:sp>
      <p:sp>
        <p:nvSpPr>
          <p:cNvPr id="8" name="矩形 7"/>
          <p:cNvSpPr/>
          <p:nvPr/>
        </p:nvSpPr>
        <p:spPr>
          <a:xfrm>
            <a:off x="500034" y="1357298"/>
            <a:ext cx="8357082" cy="4643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Experimental results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 and future work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91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Presentation Overview</a:t>
            </a:r>
          </a:p>
        </p:txBody>
      </p:sp>
      <p:sp>
        <p:nvSpPr>
          <p:cNvPr id="8" name="矩形 7"/>
          <p:cNvSpPr/>
          <p:nvPr/>
        </p:nvSpPr>
        <p:spPr>
          <a:xfrm>
            <a:off x="500034" y="1357298"/>
            <a:ext cx="8357082" cy="4643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Experimental results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 and future work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31035"/>
      </p:ext>
    </p:extLst>
  </p:cSld>
  <p:clrMapOvr>
    <a:masterClrMapping/>
  </p:clrMapOvr>
  <p:transition advTm="4491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29760" y="1071546"/>
            <a:ext cx="828564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Reconstructed vessels from synthetic data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844"/>
            <a:ext cx="9144000" cy="2726311"/>
          </a:xfrm>
          <a:prstGeom prst="rect">
            <a:avLst/>
          </a:prstGeom>
        </p:spPr>
      </p:pic>
    </p:spTree>
  </p:cSld>
  <p:clrMapOvr>
    <a:masterClrMapping/>
  </p:clrMapOvr>
  <p:transition advTm="4545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29760" y="1071546"/>
            <a:ext cx="828564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Reconstructed vessels from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clinical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2" y="2228847"/>
            <a:ext cx="6067056" cy="2400305"/>
          </a:xfrm>
          <a:prstGeom prst="rect">
            <a:avLst/>
          </a:prstGeom>
        </p:spPr>
      </p:pic>
    </p:spTree>
  </p:cSld>
  <p:clrMapOvr>
    <a:masterClrMapping/>
  </p:clrMapOvr>
  <p:transition advTm="3581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Presentation Overview</a:t>
            </a:r>
          </a:p>
        </p:txBody>
      </p:sp>
      <p:sp>
        <p:nvSpPr>
          <p:cNvPr id="8" name="矩形 7"/>
          <p:cNvSpPr/>
          <p:nvPr/>
        </p:nvSpPr>
        <p:spPr>
          <a:xfrm>
            <a:off x="500034" y="1357298"/>
            <a:ext cx="8357082" cy="4643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Experimental results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 and future work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84770"/>
      </p:ext>
    </p:extLst>
  </p:cSld>
  <p:clrMapOvr>
    <a:masterClrMapping/>
  </p:clrMapOvr>
  <p:transition advTm="4491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29760" y="1196752"/>
            <a:ext cx="8714240" cy="4870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have presented a novel method of reconstructing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 vessels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angiograms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40000" indent="-54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fundamental idea is to treat the 3D space from the X-Ray machine optical center (receiver) and the X-Ray machine intensiﬁer (emitter) as slices.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this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way, we are able to transform the reconstruction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 into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energy minimization problem. </a:t>
            </a:r>
            <a:endParaRPr lang="en-US" altLang="zh-CN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0000" indent="-54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experimental results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both synthetic and real clinical data show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our method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useful and works well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6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</p:cSld>
  <p:clrMapOvr>
    <a:masterClrMapping/>
  </p:clrMapOvr>
  <p:transition advTm="4157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Limitations and Future Work</a:t>
            </a:r>
          </a:p>
        </p:txBody>
      </p:sp>
      <p:sp>
        <p:nvSpPr>
          <p:cNvPr id="6" name="矩形 5"/>
          <p:cNvSpPr/>
          <p:nvPr/>
        </p:nvSpPr>
        <p:spPr>
          <a:xfrm>
            <a:off x="429760" y="1500174"/>
            <a:ext cx="8428520" cy="485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5400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 preprocessing step is time consuming.</a:t>
            </a:r>
          </a:p>
          <a:p>
            <a:pPr marL="540000" indent="-5400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Static </a:t>
            </a:r>
            <a:r>
              <a:rPr lang="en-US" altLang="zh-CN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reconstruction </a:t>
            </a:r>
            <a:r>
              <a:rPr lang="en-US" altLang="zh-CN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only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several images from an angiography sequence.</a:t>
            </a:r>
            <a:endParaRPr lang="en-US" altLang="zh-C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0000" indent="-540000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endParaRPr lang="en-US" altLang="zh-CN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0000" indent="-5400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CUDA-based per-pixel image preprocessing.</a:t>
            </a:r>
          </a:p>
          <a:p>
            <a:pPr marL="540000" indent="-5400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Image driven dynamic reconstruction.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6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</p:cSld>
  <p:clrMapOvr>
    <a:masterClrMapping/>
  </p:clrMapOvr>
  <p:transition advTm="4254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85720" y="1484784"/>
            <a:ext cx="8572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This work is supported by </a:t>
            </a:r>
            <a:r>
              <a:rPr lang="en-US" altLang="zh-CN" sz="28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National Natural Science Foundation of China 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(No.61190120, No.61190125, 61190124) and </a:t>
            </a:r>
            <a:r>
              <a:rPr lang="en-US" altLang="zh-CN" sz="28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NSF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(IIS-0949467,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IIS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-1047715).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Thank You and Questions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6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20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sp>
        <p:nvSpPr>
          <p:cNvPr id="21" name="标题 1"/>
          <p:cNvSpPr txBox="1">
            <a:spLocks/>
          </p:cNvSpPr>
          <p:nvPr/>
        </p:nvSpPr>
        <p:spPr>
          <a:xfrm>
            <a:off x="35496" y="3687837"/>
            <a:ext cx="9108504" cy="821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Efﬁcient 3D Reconstruction of Vessels from Multi-views of X-Ray Angiography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3"/>
          <p:cNvSpPr txBox="1"/>
          <p:nvPr/>
        </p:nvSpPr>
        <p:spPr>
          <a:xfrm>
            <a:off x="2028517" y="4293096"/>
            <a:ext cx="47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Xinglong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Liu</a:t>
            </a:r>
            <a:r>
              <a:rPr lang="en-US" altLang="zh-CN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Fei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Hou</a:t>
            </a:r>
            <a:r>
              <a:rPr lang="en-US" altLang="zh-CN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Aimin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Hao</a:t>
            </a:r>
            <a:r>
              <a:rPr lang="en-US" altLang="zh-CN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, Hong Qin</a:t>
            </a:r>
            <a:r>
              <a:rPr lang="en-US" altLang="zh-CN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677" y="4669814"/>
            <a:ext cx="6666667" cy="1518152"/>
          </a:xfrm>
          <a:prstGeom prst="rect">
            <a:avLst/>
          </a:prstGeom>
        </p:spPr>
      </p:pic>
    </p:spTree>
  </p:cSld>
  <p:clrMapOvr>
    <a:masterClrMapping/>
  </p:clrMapOvr>
  <p:transition advTm="402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GERR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0"/>
            <a:ext cx="8848725" cy="6858000"/>
          </a:xfrm>
          <a:prstGeom prst="rect">
            <a:avLst/>
          </a:prstGeom>
        </p:spPr>
      </p:pic>
    </p:spTree>
  </p:cSld>
  <p:clrMapOvr>
    <a:masterClrMapping/>
  </p:clrMapOvr>
  <p:transition advTm="7222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imentsWit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82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49889"/>
      </p:ext>
    </p:extLst>
  </p:cSld>
  <p:clrMapOvr>
    <a:masterClrMapping/>
  </p:clrMapOvr>
  <p:transition advTm="7222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Challenges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42844" y="1556951"/>
            <a:ext cx="8858280" cy="444381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How to avoid the shortcomings such as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viewing angle dependence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magnification factor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overlapping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blurring between vessels, backgrounds and other organs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How to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avoid registration 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between image pairs and 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enforce constrains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during the reconstruction.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图片 8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4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</p:cSld>
  <p:clrMapOvr>
    <a:masterClrMapping/>
  </p:clrMapOvr>
  <p:transition advTm="34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35496" y="1412776"/>
            <a:ext cx="9072562" cy="126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develop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efﬁcient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vessel reconstruction 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 based on multiple X-Ray views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矩形 9"/>
          <p:cNvSpPr/>
          <p:nvPr/>
        </p:nvSpPr>
        <p:spPr>
          <a:xfrm>
            <a:off x="428596" y="2868896"/>
            <a:ext cx="8429684" cy="322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zh-CN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Accurate detailed vessel segmentation.</a:t>
            </a:r>
          </a:p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zh-CN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Combination of local features including both consistency and continuity.</a:t>
            </a:r>
          </a:p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zh-CN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Avoidance of registration between image pairs</a:t>
            </a:r>
          </a:p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altLang="zh-CN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Efficient.</a:t>
            </a:r>
          </a:p>
        </p:txBody>
      </p:sp>
      <p:pic>
        <p:nvPicPr>
          <p:cNvPr id="13" name="图片 12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7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Contributions</a:t>
            </a:r>
          </a:p>
        </p:txBody>
      </p:sp>
      <p:sp>
        <p:nvSpPr>
          <p:cNvPr id="6" name="矩形 5"/>
          <p:cNvSpPr/>
          <p:nvPr/>
        </p:nvSpPr>
        <p:spPr>
          <a:xfrm>
            <a:off x="-32" y="1643050"/>
            <a:ext cx="9001156" cy="4214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divide the spaces between the X-Ray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-center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the detector into slices in which we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sample the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 space points and project them to the image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space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considering consistency and continuity with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their neighbors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overcoming the lack of constraints for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typical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registrations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40000" indent="-36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formulate the 3D reconstruction as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global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en-US" altLang="zh-C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optimization problem and solve it by using 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belief propagation.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5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</p:cSld>
  <p:clrMapOvr>
    <a:masterClrMapping/>
  </p:clrMapOvr>
  <p:transition advTm="6029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Presentation Overview</a:t>
            </a:r>
          </a:p>
        </p:txBody>
      </p:sp>
      <p:sp>
        <p:nvSpPr>
          <p:cNvPr id="8" name="矩形 7"/>
          <p:cNvSpPr/>
          <p:nvPr/>
        </p:nvSpPr>
        <p:spPr>
          <a:xfrm>
            <a:off x="500034" y="1357298"/>
            <a:ext cx="8357082" cy="4643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Experimental results</a:t>
            </a:r>
          </a:p>
          <a:p>
            <a:pPr marL="360000" indent="-360000">
              <a:lnSpc>
                <a:spcPct val="13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 and future work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图片 15" descr="SB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19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261240"/>
      </p:ext>
    </p:extLst>
  </p:cSld>
  <p:clrMapOvr>
    <a:masterClrMapping/>
  </p:clrMapOvr>
  <p:transition advTm="4491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8322" y="285728"/>
            <a:ext cx="749982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 Overview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4282" y="1071546"/>
            <a:ext cx="864399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0"/>
            <a:ext cx="2786051" cy="7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图片 37" descr="SB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6381936"/>
            <a:ext cx="785818" cy="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6351761"/>
            <a:ext cx="500066" cy="5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" descr="C:\Users\yanglp\Documents\Tencent Files\397246421\Image\{Y$35A)S[$(Y9U2A`EEGZF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107" y="6341229"/>
            <a:ext cx="4233893" cy="516771"/>
          </a:xfrm>
          <a:prstGeom prst="rect">
            <a:avLst/>
          </a:prstGeom>
          <a:noFill/>
        </p:spPr>
      </p:pic>
      <p:pic>
        <p:nvPicPr>
          <p:cNvPr id="41" name="Picture 2" descr="C:\Users\yanglp\Documents\Tencent Files\397246421\Image\[RWZ(%3U%6T2VCL_92B~U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342315"/>
            <a:ext cx="2357422" cy="515686"/>
          </a:xfrm>
          <a:prstGeom prst="rect">
            <a:avLst/>
          </a:prstGeom>
          <a:noFill/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6" y="4226"/>
            <a:ext cx="2848954" cy="9044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628800"/>
            <a:ext cx="9144000" cy="36414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55776" y="53012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CIRCLE</a:t>
            </a:r>
            <a:endParaRPr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3923928" y="515719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ROUNDED RECTANGLE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5796136" y="523094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RECTANGLE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advTm="9396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|2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|2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|2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5.8|6.7|14.3|13.6|13.7|7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17612</TotalTime>
  <Words>1604</Words>
  <Application>Microsoft Office PowerPoint</Application>
  <PresentationFormat>全屏显示(4:3)</PresentationFormat>
  <Paragraphs>190</Paragraphs>
  <Slides>26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宋体</vt:lpstr>
      <vt:lpstr>Arial</vt:lpstr>
      <vt:lpstr>Calibri</vt:lpstr>
      <vt:lpstr>Cambria Math</vt:lpstr>
      <vt:lpstr>Times New Roman</vt:lpstr>
      <vt:lpstr>Wingdings</vt:lpstr>
      <vt:lpstr>Office 主题</vt:lpstr>
      <vt:lpstr>1_Office 主题</vt:lpstr>
      <vt:lpstr>Efﬁcient 3D Reconstruction of Vessels from Multi-views of X-Ray Angiography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yanglp</dc:creator>
  <cp:lastModifiedBy>Xinglongliu</cp:lastModifiedBy>
  <cp:revision>1381</cp:revision>
  <dcterms:created xsi:type="dcterms:W3CDTF">2012-07-29T10:33:09Z</dcterms:created>
  <dcterms:modified xsi:type="dcterms:W3CDTF">2013-10-19T01:18:13Z</dcterms:modified>
</cp:coreProperties>
</file>